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08"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D62B4400-330E-4675-B62F-26AEA4ECADCA}" type="datetimeFigureOut">
              <a:rPr lang="ru-RU" smtClean="0"/>
              <a:pPr/>
              <a:t>14.04.2009</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FB774E4-0FB9-4CBC-A849-370CB739FD0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62B4400-330E-4675-B62F-26AEA4ECADCA}" type="datetimeFigureOut">
              <a:rPr lang="ru-RU" smtClean="0"/>
              <a:pPr/>
              <a:t>14.04.2009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B774E4-0FB9-4CBC-A849-370CB739FD0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62B4400-330E-4675-B62F-26AEA4ECADCA}" type="datetimeFigureOut">
              <a:rPr lang="ru-RU" smtClean="0"/>
              <a:pPr/>
              <a:t>14.04.2009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B774E4-0FB9-4CBC-A849-370CB739FD0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D62B4400-330E-4675-B62F-26AEA4ECADCA}" type="datetimeFigureOut">
              <a:rPr lang="ru-RU" smtClean="0"/>
              <a:pPr/>
              <a:t>14.04.2009</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EFB774E4-0FB9-4CBC-A849-370CB739FD0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D62B4400-330E-4675-B62F-26AEA4ECADCA}" type="datetimeFigureOut">
              <a:rPr lang="ru-RU" smtClean="0"/>
              <a:pPr/>
              <a:t>14.04.2009</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EFB774E4-0FB9-4CBC-A849-370CB739FD0B}"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D62B4400-330E-4675-B62F-26AEA4ECADCA}" type="datetimeFigureOut">
              <a:rPr lang="ru-RU" smtClean="0"/>
              <a:pPr/>
              <a:t>14.04.2009</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EFB774E4-0FB9-4CBC-A849-370CB739FD0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D62B4400-330E-4675-B62F-26AEA4ECADCA}" type="datetimeFigureOut">
              <a:rPr lang="ru-RU" smtClean="0"/>
              <a:pPr/>
              <a:t>14.04.2009</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EFB774E4-0FB9-4CBC-A849-370CB739FD0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62B4400-330E-4675-B62F-26AEA4ECADCA}" type="datetimeFigureOut">
              <a:rPr lang="ru-RU" smtClean="0"/>
              <a:pPr/>
              <a:t>14.04.2009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FB774E4-0FB9-4CBC-A849-370CB739FD0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D62B4400-330E-4675-B62F-26AEA4ECADCA}" type="datetimeFigureOut">
              <a:rPr lang="ru-RU" smtClean="0"/>
              <a:pPr/>
              <a:t>14.04.2009</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EFB774E4-0FB9-4CBC-A849-370CB739FD0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D62B4400-330E-4675-B62F-26AEA4ECADCA}" type="datetimeFigureOut">
              <a:rPr lang="ru-RU" smtClean="0"/>
              <a:pPr/>
              <a:t>14.04.2009</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EFB774E4-0FB9-4CBC-A849-370CB739FD0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D62B4400-330E-4675-B62F-26AEA4ECADCA}" type="datetimeFigureOut">
              <a:rPr lang="ru-RU" smtClean="0"/>
              <a:pPr/>
              <a:t>14.04.2009</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EFB774E4-0FB9-4CBC-A849-370CB739FD0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62B4400-330E-4675-B62F-26AEA4ECADCA}" type="datetimeFigureOut">
              <a:rPr lang="ru-RU" smtClean="0"/>
              <a:pPr/>
              <a:t>14.04.2009</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FB774E4-0FB9-4CBC-A849-370CB739FD0B}"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1042;&#1067;&#1057;&#1064;&#1048;&#1049;%20&#1040;&#1056;&#1041;&#1048;&#1058;&#1056;&#1040;&#1046;&#1053;&#1067;&#1049;%20&#1057;&#1059;&#1044;.doc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0"/>
            <a:ext cx="8062912" cy="5143512"/>
          </a:xfrm>
        </p:spPr>
        <p:txBody>
          <a:bodyPr>
            <a:normAutofit/>
          </a:bodyPr>
          <a:lstStyle/>
          <a:p>
            <a:pPr algn="ctr"/>
            <a:r>
              <a:rPr lang="ru-RU" sz="4800" dirty="0" smtClean="0"/>
              <a:t>Исполнение постановлений по делам административных правонарушений</a:t>
            </a:r>
            <a:endParaRPr lang="ru-RU" sz="4800" dirty="0"/>
          </a:p>
        </p:txBody>
      </p:sp>
      <p:sp>
        <p:nvSpPr>
          <p:cNvPr id="4" name="Текст 9"/>
          <p:cNvSpPr txBox="1">
            <a:spLocks/>
          </p:cNvSpPr>
          <p:nvPr/>
        </p:nvSpPr>
        <p:spPr>
          <a:xfrm>
            <a:off x="428625" y="0"/>
            <a:ext cx="8429625" cy="857232"/>
          </a:xfrm>
          <a:prstGeom prst="rect">
            <a:avLst/>
          </a:prstGeom>
        </p:spPr>
        <p:txBody>
          <a:bodyPr/>
          <a:lstStyle/>
          <a:p>
            <a:pPr marL="448056" marR="0" lvl="0" indent="-384048" algn="ctr" defTabSz="914400" rtl="0" eaLnBrk="1" fontAlgn="auto" latinLnBrk="0" hangingPunct="1">
              <a:lnSpc>
                <a:spcPct val="100000"/>
              </a:lnSpc>
              <a:spcBef>
                <a:spcPct val="20000"/>
              </a:spcBef>
              <a:spcAft>
                <a:spcPts val="0"/>
              </a:spcAft>
              <a:buClr>
                <a:schemeClr val="accent1"/>
              </a:buClr>
              <a:buSzPct val="80000"/>
              <a:tabLst/>
              <a:defRPr/>
            </a:pPr>
            <a:r>
              <a:rPr kumimoji="0" lang="ru-RU" sz="1600" b="0" i="0" u="none" strike="noStrike" kern="1200" cap="none" spc="0" normalizeH="0" baseline="0" noProof="0" dirty="0" smtClean="0">
                <a:ln>
                  <a:noFill/>
                </a:ln>
                <a:solidFill>
                  <a:schemeClr val="tx1"/>
                </a:solidFill>
                <a:effectLst/>
                <a:uLnTx/>
                <a:uFillTx/>
                <a:latin typeface="+mn-lt"/>
                <a:ea typeface="+mn-ea"/>
                <a:cs typeface="+mn-cs"/>
              </a:rPr>
              <a:t>Муниципальное образовательное учреждение средняя образовательная школа с углублённым изучением отдельных предметов  пгт. Пижанка  Кировская область</a:t>
            </a:r>
          </a:p>
        </p:txBody>
      </p:sp>
      <p:sp>
        <p:nvSpPr>
          <p:cNvPr id="5" name="Rectangle 16"/>
          <p:cNvSpPr txBox="1">
            <a:spLocks/>
          </p:cNvSpPr>
          <p:nvPr/>
        </p:nvSpPr>
        <p:spPr>
          <a:xfrm>
            <a:off x="6215073" y="5429250"/>
            <a:ext cx="2671751" cy="1214460"/>
          </a:xfrm>
          <a:prstGeom prst="rect">
            <a:avLst/>
          </a:prstGeom>
        </p:spPr>
        <p:txBody>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pitchFamily="18" charset="2"/>
              <a:buNone/>
              <a:tabLst/>
              <a:defRPr/>
            </a:pPr>
            <a:r>
              <a:rPr kumimoji="0" lang="ru-RU" b="0" i="0" u="none" strike="noStrike" kern="1200" cap="none" spc="0" normalizeH="0" baseline="0" noProof="0" dirty="0" smtClean="0">
                <a:ln>
                  <a:noFill/>
                </a:ln>
                <a:solidFill>
                  <a:schemeClr val="tx1"/>
                </a:solidFill>
                <a:effectLst/>
                <a:uLnTx/>
                <a:uFillTx/>
                <a:latin typeface="+mn-lt"/>
                <a:ea typeface="+mn-ea"/>
                <a:cs typeface="+mn-cs"/>
              </a:rPr>
              <a:t>Автор: Кузнецова Мария ученица 11 "а" класса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858148" cy="1633539"/>
          </a:xfrm>
        </p:spPr>
        <p:txBody>
          <a:bodyPr>
            <a:noAutofit/>
          </a:bodyPr>
          <a:lstStyle/>
          <a:p>
            <a:r>
              <a:rPr lang="ru-RU" sz="3200" dirty="0" smtClean="0"/>
              <a:t>Статья 31.8. </a:t>
            </a:r>
            <a:r>
              <a:rPr lang="ru-RU" sz="2800" dirty="0" smtClean="0"/>
              <a:t>Разрешение вопросов, связанных с исполнением постановления о назначении административного наказания</a:t>
            </a:r>
            <a:endParaRPr lang="ru-RU" sz="2400" dirty="0"/>
          </a:p>
        </p:txBody>
      </p:sp>
      <p:sp>
        <p:nvSpPr>
          <p:cNvPr id="3" name="Текст 2"/>
          <p:cNvSpPr>
            <a:spLocks noGrp="1"/>
          </p:cNvSpPr>
          <p:nvPr>
            <p:ph type="body" idx="1"/>
          </p:nvPr>
        </p:nvSpPr>
        <p:spPr>
          <a:xfrm>
            <a:off x="0" y="1785926"/>
            <a:ext cx="8929718" cy="4786346"/>
          </a:xfrm>
        </p:spPr>
        <p:txBody>
          <a:bodyPr>
            <a:normAutofit fontScale="92500" lnSpcReduction="10000"/>
          </a:bodyPr>
          <a:lstStyle/>
          <a:p>
            <a:pPr>
              <a:buFont typeface="Wingdings" pitchFamily="2" charset="2"/>
              <a:buChar char="v"/>
            </a:pPr>
            <a:r>
              <a:rPr lang="ru-RU" dirty="0" smtClean="0"/>
              <a:t> Рассматриваются судьей, органом, должностным лицом, вынесшими постановление, </a:t>
            </a:r>
            <a:r>
              <a:rPr lang="ru-RU" u="sng" dirty="0" smtClean="0"/>
              <a:t>в трехдневный срок</a:t>
            </a:r>
            <a:r>
              <a:rPr lang="ru-RU" dirty="0" smtClean="0"/>
              <a:t> со дня возникновения основания для разрешения соответствующего вопроса.</a:t>
            </a:r>
          </a:p>
          <a:p>
            <a:pPr>
              <a:buFont typeface="Wingdings" pitchFamily="2" charset="2"/>
              <a:buChar char="v"/>
            </a:pPr>
            <a:r>
              <a:rPr lang="ru-RU" dirty="0" smtClean="0"/>
              <a:t> Лица, заинтересованные в разрешении вопросов, указанных в части 1 настоящей статьи, извещаются о месте и времени их рассмотрения. При этом неявка заинтересованных лиц без уважительных причин не является препятствием для разрешения соответствующих вопросов.</a:t>
            </a:r>
          </a:p>
          <a:p>
            <a:pPr>
              <a:buFont typeface="Wingdings" pitchFamily="2" charset="2"/>
              <a:buChar char="v"/>
            </a:pPr>
            <a:r>
              <a:rPr lang="ru-RU" dirty="0" smtClean="0"/>
              <a:t> </a:t>
            </a:r>
            <a:r>
              <a:rPr lang="ru-RU" u="sng" dirty="0" smtClean="0"/>
              <a:t>Решение по вопросам  выносится в виде определения</a:t>
            </a:r>
            <a:r>
              <a:rPr lang="ru-RU" dirty="0" smtClean="0"/>
              <a:t>. Копия определения вручается под расписку физическому лицу или законному представителю юридического лица, в отношении которых оно вынесено, а также потерпевшему. В случае отсутствия указанных лиц копии определения высылаются им в течение трех дней со дня его вынесения, о чем делается соответствующая запись в деле.</a:t>
            </a:r>
          </a:p>
          <a:p>
            <a:pPr>
              <a:buFont typeface="Wingdings" pitchFamily="2" charset="2"/>
              <a:buChar char="v"/>
            </a:pPr>
            <a:r>
              <a:rPr lang="ru-RU" dirty="0" smtClean="0"/>
              <a:t> Решение по вопросу о прекращении исполнения постановления о назначении административного наказания выносится в виде постановления.</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1428736"/>
          </a:xfrm>
        </p:spPr>
        <p:txBody>
          <a:bodyPr>
            <a:normAutofit fontScale="90000"/>
          </a:bodyPr>
          <a:lstStyle/>
          <a:p>
            <a:r>
              <a:rPr lang="ru-RU" sz="3200" dirty="0" smtClean="0"/>
              <a:t>Статья 31.9. </a:t>
            </a:r>
            <a:r>
              <a:rPr lang="ru-RU" sz="2800" dirty="0" smtClean="0"/>
              <a:t>Давность исполнения постановления о назначении административного наказания</a:t>
            </a:r>
            <a:endParaRPr lang="ru-RU" sz="2800" dirty="0"/>
          </a:p>
        </p:txBody>
      </p:sp>
      <p:sp>
        <p:nvSpPr>
          <p:cNvPr id="3" name="Текст 2"/>
          <p:cNvSpPr>
            <a:spLocks noGrp="1"/>
          </p:cNvSpPr>
          <p:nvPr>
            <p:ph type="body" idx="1"/>
          </p:nvPr>
        </p:nvSpPr>
        <p:spPr>
          <a:xfrm>
            <a:off x="0" y="1428736"/>
            <a:ext cx="9144000" cy="5429264"/>
          </a:xfrm>
        </p:spPr>
        <p:txBody>
          <a:bodyPr>
            <a:normAutofit fontScale="92500" lnSpcReduction="20000"/>
          </a:bodyPr>
          <a:lstStyle/>
          <a:p>
            <a:pPr>
              <a:buFont typeface="Wingdings" pitchFamily="2" charset="2"/>
              <a:buChar char="v"/>
            </a:pPr>
            <a:r>
              <a:rPr lang="ru-RU" dirty="0" smtClean="0"/>
              <a:t> Постановление о назначении административного наказания </a:t>
            </a:r>
            <a:r>
              <a:rPr lang="ru-RU" u="sng" dirty="0" smtClean="0"/>
              <a:t>не подлежит исполнению</a:t>
            </a:r>
            <a:r>
              <a:rPr lang="ru-RU" dirty="0" smtClean="0"/>
              <a:t> в случае, если это постановление </a:t>
            </a:r>
            <a:r>
              <a:rPr lang="ru-RU" u="sng" dirty="0" smtClean="0"/>
              <a:t>не было приведено в исполнение в течение года</a:t>
            </a:r>
            <a:r>
              <a:rPr lang="ru-RU" dirty="0" smtClean="0"/>
              <a:t> со дня его вступления в законную силу.</a:t>
            </a:r>
          </a:p>
          <a:p>
            <a:pPr>
              <a:buFont typeface="Wingdings" pitchFamily="2" charset="2"/>
              <a:buChar char="v"/>
            </a:pPr>
            <a:r>
              <a:rPr lang="ru-RU" dirty="0" smtClean="0"/>
              <a:t>Течение срока давности, предусмотренного частью 1 настоящей статьи, прерывается в случае, если лицо, привлеченное к административной ответственности, уклоняется от исполнения постановления о назначении административного наказания. Исчисление срока давности в этом случае возобновляется со дня обнаружения указанного лица либо его вещей, доходов, на которые в соответствии с постановлением о назначении административного наказания может быть обращено административное взыскание.</a:t>
            </a:r>
          </a:p>
          <a:p>
            <a:pPr>
              <a:buFont typeface="Wingdings" pitchFamily="2" charset="2"/>
              <a:buChar char="v"/>
            </a:pPr>
            <a:r>
              <a:rPr lang="ru-RU" dirty="0" smtClean="0"/>
              <a:t> В случае отсрочки или приостановления исполнения постановления о назначении административного наказания в соответствии со статьями 31.5, 31.6, 31.8 настоящего Кодекса течение срока давности приостанавливается до истечения срока отсрочки или срока приостановления.</a:t>
            </a:r>
          </a:p>
          <a:p>
            <a:pPr>
              <a:buFont typeface="Wingdings" pitchFamily="2" charset="2"/>
              <a:buChar char="v"/>
            </a:pPr>
            <a:r>
              <a:rPr lang="ru-RU" dirty="0" smtClean="0"/>
              <a:t> В случае рассрочки исполнения постановления о назначении административного наказания течение срока давности продлевается на срок рассрочки.</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786710" cy="1714488"/>
          </a:xfrm>
        </p:spPr>
        <p:txBody>
          <a:bodyPr>
            <a:noAutofit/>
          </a:bodyPr>
          <a:lstStyle/>
          <a:p>
            <a:r>
              <a:rPr lang="ru-RU" sz="3200" dirty="0" smtClean="0"/>
              <a:t>Статья 31.10. </a:t>
            </a:r>
            <a:r>
              <a:rPr lang="ru-RU" sz="2800" dirty="0" smtClean="0"/>
              <a:t>Окончание производства по исполнению постановления о назначении административного наказания</a:t>
            </a:r>
            <a:endParaRPr lang="ru-RU" sz="2800" dirty="0"/>
          </a:p>
        </p:txBody>
      </p:sp>
      <p:sp>
        <p:nvSpPr>
          <p:cNvPr id="3" name="Текст 2"/>
          <p:cNvSpPr>
            <a:spLocks noGrp="1"/>
          </p:cNvSpPr>
          <p:nvPr>
            <p:ph type="body" idx="1"/>
          </p:nvPr>
        </p:nvSpPr>
        <p:spPr>
          <a:xfrm>
            <a:off x="0" y="1643050"/>
            <a:ext cx="9144000" cy="5214950"/>
          </a:xfrm>
        </p:spPr>
        <p:txBody>
          <a:bodyPr>
            <a:noAutofit/>
          </a:bodyPr>
          <a:lstStyle/>
          <a:p>
            <a:pPr>
              <a:buFont typeface="Wingdings" pitchFamily="2" charset="2"/>
              <a:buChar char="v"/>
            </a:pPr>
            <a:r>
              <a:rPr lang="ru-RU" sz="1600" dirty="0" smtClean="0"/>
              <a:t> </a:t>
            </a:r>
            <a:r>
              <a:rPr lang="ru-RU" sz="1800" dirty="0" smtClean="0"/>
              <a:t>Постановление с отметкой об исполненном административном наказании возвращается органом, вынесшим постановление.</a:t>
            </a:r>
          </a:p>
          <a:p>
            <a:pPr>
              <a:buFont typeface="Wingdings" pitchFamily="2" charset="2"/>
              <a:buChar char="v"/>
            </a:pPr>
            <a:r>
              <a:rPr lang="ru-RU" sz="1800" dirty="0" smtClean="0"/>
              <a:t> Постановление по которому исполнение не производилось или произведено не полностью, возвращается органом вынесшим постановление, в случае:</a:t>
            </a:r>
          </a:p>
          <a:p>
            <a:pPr marL="397764" indent="-342900">
              <a:buAutoNum type="arabicParenR"/>
            </a:pPr>
            <a:r>
              <a:rPr lang="ru-RU" sz="1800" dirty="0" smtClean="0"/>
              <a:t>если по адресу, не проживает, не работает или не учится привлеченное к административной ответственности физическое лицо, не находится привлеченное к административной ответственности юридическое лицо либо не находится имущество указанных лиц, на которое может быть обращено административное взыскание;</a:t>
            </a:r>
          </a:p>
          <a:p>
            <a:pPr marL="397764" indent="-342900">
              <a:buAutoNum type="arabicParenR"/>
            </a:pPr>
            <a:r>
              <a:rPr lang="ru-RU" sz="1800" dirty="0" smtClean="0"/>
              <a:t> если у лица, привлеченного к административной ответственности, отсутствуют имущество или доходы, на которые может быть обращено административное взыскание, и меры по отысканию имущества такого лица оказались безрезультатными;</a:t>
            </a:r>
          </a:p>
          <a:p>
            <a:pPr marL="397764" indent="-342900">
              <a:buAutoNum type="arabicParenR"/>
            </a:pPr>
            <a:r>
              <a:rPr lang="ru-RU" sz="1800" dirty="0" smtClean="0"/>
              <a:t> если истек срок давности исполнения постановления о назначении административного наказания, предусмотренный статьей 31.9 настоящего Кодекса.</a:t>
            </a:r>
          </a:p>
          <a:p>
            <a:endParaRPr lang="ru-RU" sz="1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357166"/>
            <a:ext cx="7239000" cy="857256"/>
          </a:xfrm>
        </p:spPr>
        <p:txBody>
          <a:bodyPr>
            <a:normAutofit/>
          </a:bodyPr>
          <a:lstStyle/>
          <a:p>
            <a:r>
              <a:rPr lang="ru-RU" sz="4000" dirty="0" smtClean="0"/>
              <a:t>Статья 31.11. </a:t>
            </a:r>
            <a:endParaRPr lang="ru-RU" sz="4000" dirty="0"/>
          </a:p>
        </p:txBody>
      </p:sp>
      <p:sp>
        <p:nvSpPr>
          <p:cNvPr id="3" name="Текст 2"/>
          <p:cNvSpPr>
            <a:spLocks noGrp="1"/>
          </p:cNvSpPr>
          <p:nvPr>
            <p:ph type="body" idx="1"/>
          </p:nvPr>
        </p:nvSpPr>
        <p:spPr>
          <a:xfrm>
            <a:off x="214282" y="1428736"/>
            <a:ext cx="8215370" cy="3571900"/>
          </a:xfrm>
        </p:spPr>
        <p:txBody>
          <a:bodyPr>
            <a:normAutofit fontScale="55000" lnSpcReduction="20000"/>
          </a:bodyPr>
          <a:lstStyle/>
          <a:p>
            <a:r>
              <a:rPr lang="ru-RU" sz="3800" dirty="0" smtClean="0"/>
              <a:t>Исполнение постановления о назначении административного наказания лицу, проживающему или находящемуся за пределами Российской Федерации и не имеющему на территории Российской Федерации имущества, производится в соответствии с законодательством Российской Федерации и международными договорами Российской Федерации с государством, на территории которого проживает или находится это лицо, а также с государством, на территории которого находится имущество лица, привлеченного к административной ответственности.</a:t>
            </a:r>
          </a:p>
          <a:p>
            <a:endParaRPr lang="ru-RU" dirty="0" smtClean="0"/>
          </a:p>
          <a:p>
            <a:r>
              <a:rPr lang="ru-RU" dirty="0" smtClean="0"/>
              <a:t>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71612"/>
            <a:ext cx="8929718" cy="4086230"/>
          </a:xfrm>
        </p:spPr>
        <p:txBody>
          <a:bodyPr>
            <a:normAutofit/>
          </a:bodyPr>
          <a:lstStyle/>
          <a:p>
            <a:r>
              <a:rPr lang="ru-RU" sz="4400" dirty="0" smtClean="0"/>
              <a:t>Раздел </a:t>
            </a:r>
            <a:r>
              <a:rPr lang="en-US" sz="4400" dirty="0" smtClean="0"/>
              <a:t>V </a:t>
            </a:r>
            <a:r>
              <a:rPr lang="ru-RU" sz="4400" dirty="0" smtClean="0"/>
              <a:t>глава 32</a:t>
            </a:r>
            <a:br>
              <a:rPr lang="ru-RU" sz="4400" dirty="0" smtClean="0"/>
            </a:br>
            <a:r>
              <a:rPr lang="ru-RU" sz="4400" dirty="0" smtClean="0"/>
              <a:t> Порядок исполнения отдельных видов административных наказаний</a:t>
            </a:r>
            <a:endParaRPr lang="ru-RU"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858148" cy="1643050"/>
          </a:xfrm>
        </p:spPr>
        <p:txBody>
          <a:bodyPr>
            <a:normAutofit/>
          </a:bodyPr>
          <a:lstStyle/>
          <a:p>
            <a:r>
              <a:rPr lang="ru-RU" sz="3200" dirty="0" smtClean="0"/>
              <a:t>Статья 32.1. </a:t>
            </a:r>
            <a:r>
              <a:rPr lang="ru-RU" sz="2800" dirty="0" smtClean="0"/>
              <a:t>Исполнение постановления о назначении административного наказания в виде предупреждения</a:t>
            </a:r>
            <a:endParaRPr lang="ru-RU" sz="2800" dirty="0"/>
          </a:p>
        </p:txBody>
      </p:sp>
      <p:sp>
        <p:nvSpPr>
          <p:cNvPr id="3" name="Текст 2"/>
          <p:cNvSpPr>
            <a:spLocks noGrp="1"/>
          </p:cNvSpPr>
          <p:nvPr>
            <p:ph type="body" idx="1"/>
          </p:nvPr>
        </p:nvSpPr>
        <p:spPr>
          <a:xfrm>
            <a:off x="0" y="1500174"/>
            <a:ext cx="9144000" cy="5357826"/>
          </a:xfrm>
        </p:spPr>
        <p:txBody>
          <a:bodyPr>
            <a:normAutofit/>
          </a:bodyPr>
          <a:lstStyle/>
          <a:p>
            <a:r>
              <a:rPr lang="ru-RU" sz="2800" dirty="0" smtClean="0"/>
              <a:t>Постановление о назначении административного наказания в виде предупреждения исполняется судьей, органом, должностным лицом, вынесшими постановление, путем вручения или направления копии постановления в соответствии со статьей 29.11 настоящего Кодекса.</a:t>
            </a:r>
            <a:endParaRPr lang="ru-RU"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1464"/>
            <a:ext cx="7858148" cy="1362075"/>
          </a:xfrm>
        </p:spPr>
        <p:txBody>
          <a:bodyPr>
            <a:normAutofit fontScale="90000"/>
          </a:bodyPr>
          <a:lstStyle/>
          <a:p>
            <a:r>
              <a:rPr lang="ru-RU" dirty="0" smtClean="0"/>
              <a:t>Статья 32.2. </a:t>
            </a:r>
            <a:r>
              <a:rPr lang="ru-RU" sz="3100" dirty="0" smtClean="0"/>
              <a:t>Исполнение постановления о наложении административного штрафа</a:t>
            </a:r>
            <a:endParaRPr lang="ru-RU" sz="3100" dirty="0"/>
          </a:p>
        </p:txBody>
      </p:sp>
      <p:sp>
        <p:nvSpPr>
          <p:cNvPr id="3" name="Текст 2"/>
          <p:cNvSpPr>
            <a:spLocks noGrp="1"/>
          </p:cNvSpPr>
          <p:nvPr>
            <p:ph type="body" idx="1"/>
          </p:nvPr>
        </p:nvSpPr>
        <p:spPr>
          <a:xfrm>
            <a:off x="0" y="1714488"/>
            <a:ext cx="9144000" cy="5143512"/>
          </a:xfrm>
        </p:spPr>
        <p:txBody>
          <a:bodyPr>
            <a:normAutofit fontScale="92500" lnSpcReduction="20000"/>
          </a:bodyPr>
          <a:lstStyle/>
          <a:p>
            <a:pPr>
              <a:buFont typeface="Wingdings" pitchFamily="2" charset="2"/>
              <a:buChar char="v"/>
            </a:pPr>
            <a:r>
              <a:rPr lang="ru-RU" dirty="0" smtClean="0"/>
              <a:t> Административный штраф должен быть уплачен лицом, </a:t>
            </a:r>
            <a:r>
              <a:rPr lang="ru-RU" u="sng" dirty="0" smtClean="0"/>
              <a:t>не позднее тридцати дней </a:t>
            </a:r>
            <a:r>
              <a:rPr lang="ru-RU" dirty="0" smtClean="0"/>
              <a:t>со дня вступления постановления о наложении административного штрафа в законную силу.</a:t>
            </a:r>
          </a:p>
          <a:p>
            <a:pPr>
              <a:buFont typeface="Wingdings" pitchFamily="2" charset="2"/>
              <a:buChar char="v"/>
            </a:pPr>
            <a:r>
              <a:rPr lang="ru-RU" dirty="0" smtClean="0"/>
              <a:t> При отсутствии самостоятельного заработка у несовершеннолетнего административный штраф взыскивается с его родителей или иных законных представителей.</a:t>
            </a:r>
          </a:p>
          <a:p>
            <a:pPr>
              <a:buFont typeface="Wingdings" pitchFamily="2" charset="2"/>
              <a:buChar char="v"/>
            </a:pPr>
            <a:r>
              <a:rPr lang="ru-RU" dirty="0" smtClean="0"/>
              <a:t> Сумма административного штрафа вносится или перечисляется лицом, привлеченным к административной ответственности, в банк или в иную кредитную организацию, за исключением случаев, предусмотренных частью 1 статьи 32.3 настоящего Кодекса.</a:t>
            </a:r>
          </a:p>
          <a:p>
            <a:pPr>
              <a:buFont typeface="Wingdings" pitchFamily="2" charset="2"/>
              <a:buChar char="v"/>
            </a:pPr>
            <a:r>
              <a:rPr lang="ru-RU" dirty="0" smtClean="0"/>
              <a:t> При отсутствии документа, свидетельствующего об уплате административного штрафа, по истечении тридцати дней со срока, указанного в части 1 настоящей статьи, судья, орган, должностное лицо, вынесшие постановление, направляют соответствующие материалы судебному приставу-исполнителю для взыскания суммы административного штрафа в порядке, предусмотренном федеральным законодательством. Кроме того, судья, орган, должностное лицо, вынесшие постановление, принимают решение о привлечении лица, не уплатившего административный штраф, к административной ответственности в соответствии с частью 1 статьи 20.25.</a:t>
            </a:r>
          </a:p>
          <a:p>
            <a:endParaRPr lang="ru-RU"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858148" cy="1785950"/>
          </a:xfrm>
        </p:spPr>
        <p:txBody>
          <a:bodyPr>
            <a:normAutofit fontScale="90000"/>
          </a:bodyPr>
          <a:lstStyle/>
          <a:p>
            <a:r>
              <a:rPr lang="ru-RU" dirty="0" smtClean="0"/>
              <a:t>Статья 32.3. </a:t>
            </a:r>
            <a:r>
              <a:rPr lang="ru-RU" sz="2800" dirty="0" smtClean="0"/>
              <a:t>Исполнение постановления о наложении административного штрафа, взыскиваемого на месте совершения административного правонарушения</a:t>
            </a:r>
            <a:endParaRPr lang="ru-RU" sz="2800" dirty="0"/>
          </a:p>
        </p:txBody>
      </p:sp>
      <p:sp>
        <p:nvSpPr>
          <p:cNvPr id="3" name="Текст 2"/>
          <p:cNvSpPr>
            <a:spLocks noGrp="1"/>
          </p:cNvSpPr>
          <p:nvPr>
            <p:ph type="body" idx="1"/>
          </p:nvPr>
        </p:nvSpPr>
        <p:spPr>
          <a:xfrm>
            <a:off x="0" y="1785926"/>
            <a:ext cx="9144000" cy="5072074"/>
          </a:xfrm>
        </p:spPr>
        <p:txBody>
          <a:bodyPr>
            <a:normAutofit lnSpcReduction="10000"/>
          </a:bodyPr>
          <a:lstStyle/>
          <a:p>
            <a:pPr marL="512064" indent="-457200">
              <a:buFont typeface="Wingdings" pitchFamily="2" charset="2"/>
              <a:buChar char="v"/>
            </a:pPr>
            <a:r>
              <a:rPr lang="ru-RU" dirty="0" smtClean="0"/>
              <a:t>В случае, если административный штраф взимается на месте совершения правонарушения, лицу выдается постановление-квитанция установленного образца. В постановлении-квитанции указываются дата ее выдачи, должность, фамилия, инициалы должностного лица, назначившего административное наказание, сведения о лице, привлеченном к административной ответственности, статья настоящего Кодекса либо соответствующего закона субъекта Российской Федерации, </a:t>
            </a:r>
          </a:p>
          <a:p>
            <a:pPr marL="512064" indent="-457200">
              <a:buFont typeface="Wingdings" pitchFamily="2" charset="2"/>
              <a:buChar char="v"/>
            </a:pPr>
            <a:r>
              <a:rPr lang="ru-RU" dirty="0" smtClean="0"/>
              <a:t> Постановление-квитанция составляется в двух экземплярах и подписывается должностным лицом, назначившим административное наказание, и лицом, привлеченным к административной ответственности.</a:t>
            </a:r>
          </a:p>
          <a:p>
            <a:pPr marL="512064" indent="-457200">
              <a:buFont typeface="Wingdings" pitchFamily="2" charset="2"/>
              <a:buChar char="v"/>
            </a:pPr>
            <a:r>
              <a:rPr lang="ru-RU" dirty="0" smtClean="0"/>
              <a:t> В случае неуплаты физическим лицом административного штрафа на месте совершения административного правонарушения производство по делу об административном правонарушении осуществляется в порядке, предусмотренном настоящим Кодексом.</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929586" cy="1928802"/>
          </a:xfrm>
        </p:spPr>
        <p:txBody>
          <a:bodyPr>
            <a:normAutofit fontScale="90000"/>
          </a:bodyPr>
          <a:lstStyle/>
          <a:p>
            <a:r>
              <a:rPr lang="ru-RU" dirty="0" smtClean="0"/>
              <a:t>Статья 32.4. </a:t>
            </a:r>
            <a:r>
              <a:rPr lang="ru-RU" sz="2800" dirty="0" smtClean="0"/>
              <a:t>Исполнение постановления о возмездном изъятии или о конфискации вещи, явившейся орудием совершения или предметом административного правонарушения</a:t>
            </a:r>
            <a:endParaRPr lang="ru-RU" sz="2800" dirty="0"/>
          </a:p>
        </p:txBody>
      </p:sp>
      <p:sp>
        <p:nvSpPr>
          <p:cNvPr id="3" name="Текст 2"/>
          <p:cNvSpPr>
            <a:spLocks noGrp="1"/>
          </p:cNvSpPr>
          <p:nvPr>
            <p:ph type="body" idx="1"/>
          </p:nvPr>
        </p:nvSpPr>
        <p:spPr>
          <a:xfrm>
            <a:off x="0" y="2000240"/>
            <a:ext cx="9144000" cy="4857760"/>
          </a:xfrm>
        </p:spPr>
        <p:txBody>
          <a:bodyPr>
            <a:normAutofit fontScale="92500" lnSpcReduction="10000"/>
          </a:bodyPr>
          <a:lstStyle/>
          <a:p>
            <a:pPr>
              <a:buFont typeface="Wingdings" pitchFamily="2" charset="2"/>
              <a:buChar char="v"/>
            </a:pPr>
            <a:r>
              <a:rPr lang="ru-RU" dirty="0" smtClean="0"/>
              <a:t> Постановление судьи о возмездном изъятии или о конфискации вещи, явившейся орудием совершения или предметом административного правонарушения, </a:t>
            </a:r>
            <a:r>
              <a:rPr lang="ru-RU" u="sng" dirty="0" smtClean="0"/>
              <a:t>исполняется судебным приставом-исполнителем</a:t>
            </a:r>
            <a:r>
              <a:rPr lang="ru-RU" dirty="0" smtClean="0"/>
              <a:t> в порядке, предусмотренном федеральным законодательством, а постановление о возмездном изъятии или о </a:t>
            </a:r>
            <a:r>
              <a:rPr lang="ru-RU" u="sng" dirty="0" smtClean="0"/>
              <a:t>конфискации оружия и боевых припасов - органами внутренних дел</a:t>
            </a:r>
            <a:r>
              <a:rPr lang="ru-RU" dirty="0" smtClean="0"/>
              <a:t>.</a:t>
            </a:r>
          </a:p>
          <a:p>
            <a:pPr>
              <a:buFont typeface="Wingdings" pitchFamily="2" charset="2"/>
              <a:buChar char="v"/>
            </a:pPr>
            <a:r>
              <a:rPr lang="ru-RU" dirty="0" smtClean="0"/>
              <a:t> Реализация </a:t>
            </a:r>
            <a:r>
              <a:rPr lang="ru-RU" dirty="0" err="1" smtClean="0"/>
              <a:t>возмездно</a:t>
            </a:r>
            <a:r>
              <a:rPr lang="ru-RU" dirty="0" smtClean="0"/>
              <a:t> изъятых или конфискованных вещей, явившихся орудиями совершения или предметами административного правонарушения, осуществляется в порядке, установленном Правительством Российской Федерации.</a:t>
            </a:r>
          </a:p>
          <a:p>
            <a:pPr>
              <a:buFont typeface="Wingdings" pitchFamily="2" charset="2"/>
              <a:buChar char="v"/>
            </a:pPr>
            <a:r>
              <a:rPr lang="ru-RU" dirty="0" smtClean="0"/>
              <a:t> Конфискованные экземпляры произведений и фонограмм, материалы и оборудование, используемые для их воспроизведения, и иные орудия совершения административного правонарушения, предусмотренного частью 1 статьи 7.12 настоящего Кодекса, подлежат уничтожению, за исключением случаев передачи конфискованных экземпляров произведений или фонограмм обладателю авторских прав или смежных прав по его просьбе.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1362075"/>
          </a:xfrm>
        </p:spPr>
        <p:txBody>
          <a:bodyPr>
            <a:normAutofit fontScale="90000"/>
          </a:bodyPr>
          <a:lstStyle/>
          <a:p>
            <a:r>
              <a:rPr lang="ru-RU" dirty="0" smtClean="0"/>
              <a:t>Статья 32.5. </a:t>
            </a:r>
            <a:r>
              <a:rPr lang="ru-RU" sz="3100" dirty="0" smtClean="0"/>
              <a:t>Органы, исполняющие постановления о лишении специального права</a:t>
            </a:r>
            <a:endParaRPr lang="ru-RU" sz="3100" dirty="0"/>
          </a:p>
        </p:txBody>
      </p:sp>
      <p:sp>
        <p:nvSpPr>
          <p:cNvPr id="3" name="Текст 2"/>
          <p:cNvSpPr>
            <a:spLocks noGrp="1"/>
          </p:cNvSpPr>
          <p:nvPr>
            <p:ph type="body" idx="1"/>
          </p:nvPr>
        </p:nvSpPr>
        <p:spPr>
          <a:xfrm>
            <a:off x="0" y="1357298"/>
            <a:ext cx="9144000" cy="5500702"/>
          </a:xfrm>
        </p:spPr>
        <p:txBody>
          <a:bodyPr>
            <a:normAutofit fontScale="92500" lnSpcReduction="20000"/>
          </a:bodyPr>
          <a:lstStyle/>
          <a:p>
            <a:pPr>
              <a:buFont typeface="Wingdings" pitchFamily="2" charset="2"/>
              <a:buChar char="v"/>
            </a:pPr>
            <a:r>
              <a:rPr lang="ru-RU" dirty="0" smtClean="0"/>
              <a:t> Постановление судьи о лишении права управления транспортным средством, за исключением трактора, самоходной машины и других видов техники, </a:t>
            </a:r>
            <a:r>
              <a:rPr lang="ru-RU" u="sng" dirty="0" smtClean="0"/>
              <a:t>исполняется должностными лицами органов внутренних дел.</a:t>
            </a:r>
          </a:p>
          <a:p>
            <a:pPr>
              <a:buFont typeface="Wingdings" pitchFamily="2" charset="2"/>
              <a:buChar char="v"/>
            </a:pPr>
            <a:r>
              <a:rPr lang="ru-RU" dirty="0" smtClean="0"/>
              <a:t> Постановление судьи о лишении права управления трактором, самоходной машиной или другими видами техники исполняется должностными лицами органов, осуществляющих государственный надзор за техническим состоянием тракторов, самоходных машин и других видов техники.</a:t>
            </a:r>
          </a:p>
          <a:p>
            <a:pPr>
              <a:buFont typeface="Wingdings" pitchFamily="2" charset="2"/>
              <a:buChar char="v"/>
            </a:pPr>
            <a:r>
              <a:rPr lang="ru-RU" dirty="0" smtClean="0"/>
              <a:t> Постановление судьи о лишении права управления судном (в том числе маломерным) исполняется должностными лицами органов, осуществляющих государственный надзор за соблюдением правил пользования судами (в том числе маломерными).</a:t>
            </a:r>
          </a:p>
          <a:p>
            <a:pPr>
              <a:buFont typeface="Wingdings" pitchFamily="2" charset="2"/>
              <a:buChar char="v"/>
            </a:pPr>
            <a:r>
              <a:rPr lang="ru-RU" dirty="0" smtClean="0"/>
              <a:t> Постановление судьи о лишении права на эксплуатацию радиоэлектронных средств или высокочастотных устройств исполняется должностными лицами органов, </a:t>
            </a:r>
            <a:r>
              <a:rPr lang="ru-RU" u="sng" dirty="0" smtClean="0"/>
              <a:t>осуществляющих государственный надзор за связью.</a:t>
            </a:r>
          </a:p>
          <a:p>
            <a:pPr>
              <a:buFont typeface="Wingdings" pitchFamily="2" charset="2"/>
              <a:buChar char="v"/>
            </a:pPr>
            <a:r>
              <a:rPr lang="ru-RU" dirty="0" smtClean="0"/>
              <a:t> Постановление судьи о лишении права охоты исполняется должностными лицами органов, </a:t>
            </a:r>
            <a:r>
              <a:rPr lang="ru-RU" u="sng" dirty="0" smtClean="0"/>
              <a:t>осуществляющих государственный надзор за соблюдением правил охоты.</a:t>
            </a:r>
            <a:endParaRPr lang="ru-RU"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643050"/>
            <a:ext cx="7715304" cy="3714776"/>
          </a:xfrm>
        </p:spPr>
        <p:txBody>
          <a:bodyPr>
            <a:normAutofit/>
          </a:bodyPr>
          <a:lstStyle/>
          <a:p>
            <a:r>
              <a:rPr lang="ru-RU" sz="6000" dirty="0" smtClean="0"/>
              <a:t>Раздел </a:t>
            </a:r>
            <a:r>
              <a:rPr lang="en-US" sz="6000" dirty="0" smtClean="0"/>
              <a:t>V </a:t>
            </a:r>
            <a:r>
              <a:rPr lang="ru-RU" sz="6000" dirty="0" smtClean="0"/>
              <a:t>глава 31 </a:t>
            </a:r>
            <a:br>
              <a:rPr lang="ru-RU" sz="6000" dirty="0" smtClean="0"/>
            </a:br>
            <a:r>
              <a:rPr lang="ru-RU" sz="6000" dirty="0" smtClean="0"/>
              <a:t>Общие положения</a:t>
            </a:r>
            <a:endParaRPr lang="ru-RU" sz="6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1362075"/>
          </a:xfrm>
        </p:spPr>
        <p:txBody>
          <a:bodyPr>
            <a:normAutofit fontScale="90000"/>
          </a:bodyPr>
          <a:lstStyle/>
          <a:p>
            <a:r>
              <a:rPr lang="ru-RU" dirty="0" smtClean="0"/>
              <a:t>Статья 32.6. </a:t>
            </a:r>
            <a:r>
              <a:rPr lang="ru-RU" sz="3100" dirty="0" smtClean="0"/>
              <a:t>Порядок исполнения постановления о лишении специального права</a:t>
            </a:r>
            <a:endParaRPr lang="ru-RU" sz="3100" dirty="0"/>
          </a:p>
        </p:txBody>
      </p:sp>
      <p:sp>
        <p:nvSpPr>
          <p:cNvPr id="3" name="Текст 2"/>
          <p:cNvSpPr>
            <a:spLocks noGrp="1"/>
          </p:cNvSpPr>
          <p:nvPr>
            <p:ph type="body" idx="1"/>
          </p:nvPr>
        </p:nvSpPr>
        <p:spPr>
          <a:xfrm>
            <a:off x="0" y="1428736"/>
            <a:ext cx="9144000" cy="5429264"/>
          </a:xfrm>
        </p:spPr>
        <p:txBody>
          <a:bodyPr>
            <a:normAutofit/>
          </a:bodyPr>
          <a:lstStyle/>
          <a:p>
            <a:pPr>
              <a:buFont typeface="Wingdings" pitchFamily="2" charset="2"/>
              <a:buChar char="v"/>
            </a:pPr>
            <a:r>
              <a:rPr lang="ru-RU" dirty="0" smtClean="0"/>
              <a:t> Исполнение постановления о лишении права управления транспортным средством соответствующего вида или другими видами техники осуществляется путем изъятия соответственно водительского удостоверения, удостоверения на право управления судами</a:t>
            </a:r>
          </a:p>
          <a:p>
            <a:pPr>
              <a:buFont typeface="Wingdings" pitchFamily="2" charset="2"/>
              <a:buChar char="v"/>
            </a:pPr>
            <a:r>
              <a:rPr lang="ru-RU" dirty="0" smtClean="0"/>
              <a:t> Исполнение постановления о лишении права охоты осуществляется путем изъятия охотничьего билета.</a:t>
            </a:r>
          </a:p>
          <a:p>
            <a:pPr>
              <a:buFont typeface="Wingdings" pitchFamily="2" charset="2"/>
              <a:buChar char="v"/>
            </a:pPr>
            <a:r>
              <a:rPr lang="ru-RU" dirty="0" smtClean="0"/>
              <a:t> По истечении срока лишения специального права документы, изъятые у лица, подвергнутого данному виду административного наказания (за исключением временного разрешения на право управления транспортным средством соответствующего вида), подлежат возврату по его требованию в течение одного рабочего дня.</a:t>
            </a:r>
          </a:p>
          <a:p>
            <a:pPr>
              <a:buFont typeface="Wingdings" pitchFamily="2" charset="2"/>
              <a:buChar char="v"/>
            </a:pPr>
            <a:r>
              <a:rPr lang="ru-RU" dirty="0" smtClean="0"/>
              <a:t>Хранение невостребованных документов осуществляется в течение трех лет. По истечении указанного срока невостребованные документы подлежат уничтожению.</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858148" cy="1362075"/>
          </a:xfrm>
        </p:spPr>
        <p:txBody>
          <a:bodyPr>
            <a:normAutofit/>
          </a:bodyPr>
          <a:lstStyle/>
          <a:p>
            <a:r>
              <a:rPr lang="ru-RU" dirty="0" smtClean="0"/>
              <a:t>Статья 32.7. </a:t>
            </a:r>
            <a:r>
              <a:rPr lang="ru-RU" sz="3100" dirty="0" smtClean="0"/>
              <a:t>Исчисление срока лишения специального права</a:t>
            </a:r>
            <a:endParaRPr lang="ru-RU" sz="3100" dirty="0"/>
          </a:p>
        </p:txBody>
      </p:sp>
      <p:sp>
        <p:nvSpPr>
          <p:cNvPr id="3" name="Текст 2"/>
          <p:cNvSpPr>
            <a:spLocks noGrp="1"/>
          </p:cNvSpPr>
          <p:nvPr>
            <p:ph type="body" idx="1"/>
          </p:nvPr>
        </p:nvSpPr>
        <p:spPr>
          <a:xfrm>
            <a:off x="0" y="1285860"/>
            <a:ext cx="9144000" cy="5572140"/>
          </a:xfrm>
        </p:spPr>
        <p:txBody>
          <a:bodyPr>
            <a:normAutofit/>
          </a:bodyPr>
          <a:lstStyle/>
          <a:p>
            <a:pPr>
              <a:buFont typeface="Wingdings" pitchFamily="2" charset="2"/>
              <a:buChar char="v"/>
            </a:pPr>
            <a:r>
              <a:rPr lang="ru-RU" dirty="0" smtClean="0"/>
              <a:t> Течение срока лишения специального права начинается со дня вступления в законную силу постановления о назначении административного наказания в виде лишения соответствующего специального права.</a:t>
            </a:r>
          </a:p>
          <a:p>
            <a:pPr>
              <a:buFont typeface="Wingdings" pitchFamily="2" charset="2"/>
              <a:buChar char="v"/>
            </a:pPr>
            <a:r>
              <a:rPr lang="ru-RU" dirty="0" smtClean="0"/>
              <a:t> В случае уклонения лица, лишенного специального права, от сдачи соответствующего удостоверения (специального разрешения) или иных документов срок лишения специального права прерывается. Течение срока лишения специального права начинается со дня сдачи лицом либо изъятия у него соответствующего удостоверения (специального разрешения) или иных документов.</a:t>
            </a:r>
          </a:p>
          <a:p>
            <a:pPr>
              <a:buFont typeface="Wingdings" pitchFamily="2" charset="2"/>
              <a:buChar char="v"/>
            </a:pPr>
            <a:r>
              <a:rPr lang="ru-RU" dirty="0" smtClean="0"/>
              <a:t> Течение срока лишения специального права в случае назначения лицу, лишенному специального права, административного наказания в виде лишения того же специального права начинается со дня, следующего за днем окончания срока административного наказания, примененного ранее.</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7858148" cy="1142984"/>
          </a:xfrm>
        </p:spPr>
        <p:txBody>
          <a:bodyPr>
            <a:normAutofit fontScale="90000"/>
          </a:bodyPr>
          <a:lstStyle/>
          <a:p>
            <a:r>
              <a:rPr lang="ru-RU" dirty="0" smtClean="0"/>
              <a:t>Статья 32.8. </a:t>
            </a:r>
            <a:r>
              <a:rPr lang="ru-RU" sz="3100" dirty="0" smtClean="0"/>
              <a:t>Исполнение постановления об административном аресте</a:t>
            </a:r>
            <a:endParaRPr lang="ru-RU" sz="3100" dirty="0"/>
          </a:p>
        </p:txBody>
      </p:sp>
      <p:sp>
        <p:nvSpPr>
          <p:cNvPr id="3" name="Текст 2"/>
          <p:cNvSpPr>
            <a:spLocks noGrp="1"/>
          </p:cNvSpPr>
          <p:nvPr>
            <p:ph type="body" idx="1"/>
          </p:nvPr>
        </p:nvSpPr>
        <p:spPr>
          <a:xfrm>
            <a:off x="0" y="1000108"/>
            <a:ext cx="9144000" cy="5857892"/>
          </a:xfrm>
        </p:spPr>
        <p:txBody>
          <a:bodyPr>
            <a:normAutofit fontScale="92500" lnSpcReduction="20000"/>
          </a:bodyPr>
          <a:lstStyle/>
          <a:p>
            <a:pPr>
              <a:buFont typeface="Wingdings" pitchFamily="2" charset="2"/>
              <a:buChar char="v"/>
            </a:pPr>
            <a:r>
              <a:rPr lang="ru-RU" dirty="0" smtClean="0"/>
              <a:t> Постановление судьи об административном аресте исполняется органами внутренних дел немедленно после вынесения такого постановления.</a:t>
            </a:r>
          </a:p>
          <a:p>
            <a:pPr>
              <a:buFont typeface="Wingdings" pitchFamily="2" charset="2"/>
              <a:buChar char="v"/>
            </a:pPr>
            <a:r>
              <a:rPr lang="ru-RU" dirty="0" smtClean="0"/>
              <a:t> Лицо, подвергнутое административному аресту, содержится под стражей в месте, определяемом органами внутренних дел. При исполнении постановления об административном аресте осуществляется личный досмотр лица, подвергнутого административному аресту.</a:t>
            </a:r>
          </a:p>
          <a:p>
            <a:pPr>
              <a:buFont typeface="Wingdings" pitchFamily="2" charset="2"/>
              <a:buChar char="v"/>
            </a:pPr>
            <a:r>
              <a:rPr lang="ru-RU" dirty="0" smtClean="0"/>
              <a:t> Срок административного задержания засчитывается в срок административного ареста.</a:t>
            </a:r>
          </a:p>
          <a:p>
            <a:pPr>
              <a:buFont typeface="Wingdings" pitchFamily="2" charset="2"/>
              <a:buChar char="v"/>
            </a:pPr>
            <a:r>
              <a:rPr lang="ru-RU" dirty="0" smtClean="0"/>
              <a:t> Отбывание административного ареста осуществляется в порядке, установленном Правительством Российской Федерации.</a:t>
            </a:r>
          </a:p>
          <a:p>
            <a:r>
              <a:rPr lang="ru-RU" dirty="0" smtClean="0"/>
              <a:t>Постановление об административном выдворении за пределы Российской Федерации иностранных граждан или лиц без гражданства исполняется:</a:t>
            </a:r>
          </a:p>
          <a:p>
            <a:endParaRPr lang="ru-RU" dirty="0" smtClean="0"/>
          </a:p>
          <a:p>
            <a:r>
              <a:rPr lang="ru-RU" dirty="0" smtClean="0"/>
              <a:t>1) пограничными органами - при совершении административных правонарушений, предусмотренных частью 2 статьи 18.1, частью 2 статьи 18.4 настоящего Кодекса;</a:t>
            </a:r>
          </a:p>
          <a:p>
            <a:r>
              <a:rPr lang="ru-RU" dirty="0" smtClean="0"/>
              <a:t>2) органами внутренних дел - при совершении административных правонарушений, предусмотренных статьями 18.8, 18.10, 18.11, частью 2 статьи 18.17, частью 1 статьи 19.27 настоящего Кодекса.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2214554"/>
          </a:xfrm>
        </p:spPr>
        <p:txBody>
          <a:bodyPr>
            <a:normAutofit fontScale="90000"/>
          </a:bodyPr>
          <a:lstStyle/>
          <a:p>
            <a:r>
              <a:rPr lang="ru-RU" dirty="0" smtClean="0"/>
              <a:t>Статья 32.10. </a:t>
            </a:r>
            <a:r>
              <a:rPr lang="ru-RU" sz="2800" dirty="0" smtClean="0"/>
              <a:t>Порядок исполнения постановления об административном выдворении за пределы Российской Федерации иностранных граждан или лиц без гражданства</a:t>
            </a:r>
            <a:endParaRPr lang="ru-RU" sz="2800" dirty="0"/>
          </a:p>
        </p:txBody>
      </p:sp>
      <p:sp>
        <p:nvSpPr>
          <p:cNvPr id="3" name="Текст 2"/>
          <p:cNvSpPr>
            <a:spLocks noGrp="1"/>
          </p:cNvSpPr>
          <p:nvPr>
            <p:ph type="body" idx="1"/>
          </p:nvPr>
        </p:nvSpPr>
        <p:spPr>
          <a:xfrm>
            <a:off x="0" y="2071678"/>
            <a:ext cx="9144000" cy="4786322"/>
          </a:xfrm>
        </p:spPr>
        <p:txBody>
          <a:bodyPr>
            <a:normAutofit fontScale="85000" lnSpcReduction="20000"/>
          </a:bodyPr>
          <a:lstStyle/>
          <a:p>
            <a:pPr>
              <a:buFont typeface="Wingdings" pitchFamily="2" charset="2"/>
              <a:buChar char="v"/>
            </a:pPr>
            <a:r>
              <a:rPr lang="ru-RU" dirty="0" smtClean="0"/>
              <a:t>Официальная передачи иностранного гражданина или лица без гражданства представителю властей иностранного государства, на территорию которого указанное лицо выдворяется, либо путем контролируемого самостоятельного выезда лица, подлежащего административному выдворению за пределы Российской Федерации.</a:t>
            </a:r>
          </a:p>
          <a:p>
            <a:pPr>
              <a:buFont typeface="Wingdings" pitchFamily="2" charset="2"/>
              <a:buChar char="v"/>
            </a:pPr>
            <a:r>
              <a:rPr lang="ru-RU" dirty="0" smtClean="0"/>
              <a:t> Об административном выдворении иностранного гражданина или лица без гражданства из пункта пропуска через Государственную границу Российской Федерации уведомляются власти иностранного государства, на территорию или через территорию которого указанное лицо выдворяется, если административное выдворение предусмотрено международным договором Российской Федерации с указанным государством.</a:t>
            </a:r>
          </a:p>
          <a:p>
            <a:pPr>
              <a:buFont typeface="Wingdings" pitchFamily="2" charset="2"/>
              <a:buChar char="v"/>
            </a:pPr>
            <a:r>
              <a:rPr lang="ru-RU" dirty="0" smtClean="0"/>
              <a:t> В случае, если передача лица, подлежащего административному выдворению за пределы Российской Федерации, представителю властей иностранного государства не предусмотрена международным договором Российской Федерации с указанным государством, административное выдворение лица осуществляется в месте, определяемом пограничными органами.</a:t>
            </a:r>
          </a:p>
          <a:p>
            <a:pPr>
              <a:buFont typeface="Wingdings" pitchFamily="2" charset="2"/>
              <a:buChar char="v"/>
            </a:pPr>
            <a:r>
              <a:rPr lang="ru-RU" dirty="0" smtClean="0"/>
              <a:t>До административного выдворения за пределы Российской Федерации иностранный гражданин или лицо без гражданства по решению суда могут содержаться в специальных помещениях, предусмотренных статьей 27.6 настоящего Кодекса.</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7786710" cy="1285860"/>
          </a:xfrm>
        </p:spPr>
        <p:txBody>
          <a:bodyPr>
            <a:normAutofit/>
          </a:bodyPr>
          <a:lstStyle/>
          <a:p>
            <a:r>
              <a:rPr lang="ru-RU" dirty="0" smtClean="0"/>
              <a:t>Статья 32.11</a:t>
            </a:r>
            <a:r>
              <a:rPr lang="ru-RU" sz="3100" dirty="0" smtClean="0"/>
              <a:t>. Исполнение постановления о дисквалификации</a:t>
            </a:r>
            <a:endParaRPr lang="ru-RU" sz="3100" dirty="0"/>
          </a:p>
        </p:txBody>
      </p:sp>
      <p:sp>
        <p:nvSpPr>
          <p:cNvPr id="3" name="Текст 2"/>
          <p:cNvSpPr>
            <a:spLocks noGrp="1"/>
          </p:cNvSpPr>
          <p:nvPr>
            <p:ph type="body" idx="1"/>
          </p:nvPr>
        </p:nvSpPr>
        <p:spPr>
          <a:xfrm>
            <a:off x="0" y="1142984"/>
            <a:ext cx="9144000" cy="5715016"/>
          </a:xfrm>
        </p:spPr>
        <p:txBody>
          <a:bodyPr>
            <a:normAutofit/>
          </a:bodyPr>
          <a:lstStyle/>
          <a:p>
            <a:pPr>
              <a:buFont typeface="Wingdings" pitchFamily="2" charset="2"/>
              <a:buChar char="v"/>
            </a:pPr>
            <a:r>
              <a:rPr lang="ru-RU" dirty="0" smtClean="0"/>
              <a:t> Постановление о дисквалификации должно быть немедленно после вступления постановления в законную силу исполнено лицом, привлеченным к административной ответственности, путем прекращения управления юридическим лицом.</a:t>
            </a:r>
          </a:p>
          <a:p>
            <a:pPr>
              <a:buFont typeface="Wingdings" pitchFamily="2" charset="2"/>
              <a:buChar char="v"/>
            </a:pPr>
            <a:r>
              <a:rPr lang="ru-RU" dirty="0" smtClean="0"/>
              <a:t> Исполнение постановления о дисквалификации производится путем прекращения договора (контракта) с дисквалифицированным лицом на осуществление им деятельности по управлению юридическим лицом.</a:t>
            </a:r>
          </a:p>
          <a:p>
            <a:pPr>
              <a:buFont typeface="Wingdings" pitchFamily="2" charset="2"/>
              <a:buChar char="v"/>
            </a:pPr>
            <a:r>
              <a:rPr lang="ru-RU" dirty="0" smtClean="0"/>
              <a:t>Формирование и ведение реестра дисквалифицированных лиц осуществляются органом, уполномоченным Правительством Российской Федерации.</a:t>
            </a:r>
          </a:p>
          <a:p>
            <a:pPr>
              <a:buFont typeface="Wingdings" pitchFamily="2" charset="2"/>
              <a:buChar char="v"/>
            </a:pPr>
            <a:r>
              <a:rPr lang="ru-RU" dirty="0" smtClean="0"/>
              <a:t>Копия вступившего в силу постановления о дисквалификации направляется вынесшим его судом в орган, уполномоченный Правительством Российской Федерации, либо его территориальный орган.</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929586" cy="1633539"/>
          </a:xfrm>
        </p:spPr>
        <p:txBody>
          <a:bodyPr>
            <a:normAutofit/>
          </a:bodyPr>
          <a:lstStyle/>
          <a:p>
            <a:r>
              <a:rPr lang="ru-RU" sz="3200" dirty="0" smtClean="0">
                <a:hlinkClick r:id="rId2" action="ppaction://hlinkfile"/>
              </a:rPr>
              <a:t>Статья 32.12. </a:t>
            </a:r>
            <a:r>
              <a:rPr lang="ru-RU" sz="2800" dirty="0" smtClean="0"/>
              <a:t>Исполнение постановления об административном приостановлении деятельности</a:t>
            </a:r>
            <a:endParaRPr lang="ru-RU" sz="2800" dirty="0"/>
          </a:p>
        </p:txBody>
      </p:sp>
      <p:sp>
        <p:nvSpPr>
          <p:cNvPr id="3" name="Текст 2"/>
          <p:cNvSpPr>
            <a:spLocks noGrp="1"/>
          </p:cNvSpPr>
          <p:nvPr>
            <p:ph type="body" idx="1"/>
          </p:nvPr>
        </p:nvSpPr>
        <p:spPr>
          <a:xfrm>
            <a:off x="0" y="1500174"/>
            <a:ext cx="9144000" cy="5357826"/>
          </a:xfrm>
        </p:spPr>
        <p:txBody>
          <a:bodyPr>
            <a:normAutofit fontScale="77500" lnSpcReduction="20000"/>
          </a:bodyPr>
          <a:lstStyle/>
          <a:p>
            <a:pPr>
              <a:buFont typeface="Wingdings" pitchFamily="2" charset="2"/>
              <a:buChar char="v"/>
            </a:pPr>
            <a:r>
              <a:rPr lang="ru-RU" dirty="0" smtClean="0"/>
              <a:t> Постановление судьи об административном приостановлении деятельности исполняется судебным приставом-исполнителем немедленно после вынесения такого постановления.</a:t>
            </a:r>
          </a:p>
          <a:p>
            <a:pPr>
              <a:buFont typeface="Wingdings" pitchFamily="2" charset="2"/>
              <a:buChar char="v"/>
            </a:pPr>
            <a:r>
              <a:rPr lang="ru-RU" dirty="0" smtClean="0"/>
              <a:t> При административном приостановлении деятельности производится наложение пломб, опечатывание помещений, мест хранения товаров и иных материальных ценностей, касс</a:t>
            </a:r>
          </a:p>
          <a:p>
            <a:pPr>
              <a:buFont typeface="Wingdings" pitchFamily="2" charset="2"/>
              <a:buChar char="v"/>
            </a:pPr>
            <a:r>
              <a:rPr lang="ru-RU" dirty="0" smtClean="0"/>
              <a:t>При административном приостановлении деятельности не допускается применение мер, которые могут повлечь необратимые последствия для производственного процесса, а также для функционирования и сохранности объектов жизнеобеспечения.</a:t>
            </a:r>
          </a:p>
          <a:p>
            <a:pPr>
              <a:buFont typeface="Wingdings" pitchFamily="2" charset="2"/>
              <a:buChar char="v"/>
            </a:pPr>
            <a:r>
              <a:rPr lang="ru-RU" dirty="0" smtClean="0"/>
              <a:t> Административное приостановление деятельности досрочно прекращается судьей по ходатайству лица, осуществляющего предпринимательскую деятельность без образования юридического лица, или юридического лица, если будет установлено, что обстоятельства, послужившие основанием для назначения административного наказания в виде административного приостановления деятельности, устранены. </a:t>
            </a:r>
          </a:p>
          <a:p>
            <a:r>
              <a:rPr lang="ru-RU" dirty="0" smtClean="0"/>
              <a:t>Ходатайство рассматривается судьей в пятидневный срок со дня поступления в суд в порядке, предусмотренном главой 29 настоящего Кодекса, с учетом особенностей, установленных настоящей статьей. При этом в судебное заседание вызывается лицо, осуществляющее предпринимательскую деятельность без образования юридического лица, или законный представитель юридического лица, которые вправе давать объяснения и представлять документы.</a:t>
            </a:r>
          </a:p>
          <a:p>
            <a:pPr>
              <a:buFont typeface="Wingdings" pitchFamily="2" charset="2"/>
              <a:buChar char="v"/>
            </a:pPr>
            <a:r>
              <a:rPr lang="ru-RU" dirty="0" smtClean="0"/>
              <a:t> После исследования представленных документов судья выносит постановление о прекращении исполнения административного наказания в виде административного приостановления деятельности или об отказе в удовлетворении ходатайства.</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357298"/>
            <a:ext cx="9144000" cy="4014792"/>
          </a:xfrm>
        </p:spPr>
        <p:txBody>
          <a:bodyPr>
            <a:noAutofit/>
          </a:bodyPr>
          <a:lstStyle/>
          <a:p>
            <a:pPr algn="ctr"/>
            <a:r>
              <a:rPr lang="ru-RU" sz="6000" dirty="0" smtClean="0"/>
              <a:t>СПАСИБО ЗА ВНИМАНИЕ!</a:t>
            </a:r>
            <a:endParaRPr lang="ru-RU"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14290"/>
            <a:ext cx="7239000" cy="1419249"/>
          </a:xfrm>
        </p:spPr>
        <p:txBody>
          <a:bodyPr>
            <a:normAutofit fontScale="90000"/>
          </a:bodyPr>
          <a:lstStyle/>
          <a:p>
            <a:r>
              <a:rPr lang="ru-RU" dirty="0" smtClean="0"/>
              <a:t>Статья 31.1. </a:t>
            </a:r>
            <a:r>
              <a:rPr lang="ru-RU" sz="2400" dirty="0" smtClean="0"/>
              <a:t>Вступление постановления по делу об административном правонарушении в законную силу:</a:t>
            </a:r>
            <a:br>
              <a:rPr lang="ru-RU" sz="2400" dirty="0" smtClean="0"/>
            </a:br>
            <a:endParaRPr lang="ru-RU" sz="2400" dirty="0"/>
          </a:p>
        </p:txBody>
      </p:sp>
      <p:sp>
        <p:nvSpPr>
          <p:cNvPr id="3" name="Текст 2"/>
          <p:cNvSpPr>
            <a:spLocks noGrp="1"/>
          </p:cNvSpPr>
          <p:nvPr>
            <p:ph type="body" idx="1"/>
          </p:nvPr>
        </p:nvSpPr>
        <p:spPr>
          <a:xfrm>
            <a:off x="381000" y="1633536"/>
            <a:ext cx="8548718" cy="5224464"/>
          </a:xfrm>
        </p:spPr>
        <p:txBody>
          <a:bodyPr>
            <a:normAutofit/>
          </a:bodyPr>
          <a:lstStyle/>
          <a:p>
            <a:pPr>
              <a:buFont typeface="Wingdings" pitchFamily="2" charset="2"/>
              <a:buChar char="v"/>
            </a:pPr>
            <a:r>
              <a:rPr lang="ru-RU" dirty="0" smtClean="0"/>
              <a:t> после истечения срока, установленного для обжалования постановления по делу об административном правонарушении, если указанное постановление не было обжаловано или опротестовано;</a:t>
            </a:r>
          </a:p>
          <a:p>
            <a:pPr>
              <a:buFont typeface="Wingdings" pitchFamily="2" charset="2"/>
              <a:buChar char="v"/>
            </a:pPr>
            <a:r>
              <a:rPr lang="ru-RU" dirty="0" smtClean="0"/>
              <a:t> после истечения срока, установленного для обжалования решения по жалобе, протесту, если указанное решение не было обжаловано или опротестовано, за исключением случаев, если решением отменяется вынесенное постановление;</a:t>
            </a:r>
          </a:p>
          <a:p>
            <a:pPr>
              <a:buFont typeface="Wingdings" pitchFamily="2" charset="2"/>
              <a:buChar char="v"/>
            </a:pPr>
            <a:r>
              <a:rPr lang="ru-RU" dirty="0" smtClean="0"/>
              <a:t> немедленно после вынесения не подлежащего обжалованию решения по жалобе, протесту, за исключением случаев, если решением отменяется вынесенное постановление.</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dirty="0" smtClean="0"/>
              <a:t>Статья 31.2. </a:t>
            </a:r>
            <a:r>
              <a:rPr lang="ru-RU" sz="3100" dirty="0" smtClean="0"/>
              <a:t>Обязательность постановления по делу об административном правонарушении</a:t>
            </a:r>
            <a:endParaRPr lang="ru-RU" sz="3100" dirty="0"/>
          </a:p>
        </p:txBody>
      </p:sp>
      <p:sp>
        <p:nvSpPr>
          <p:cNvPr id="3" name="Текст 2"/>
          <p:cNvSpPr>
            <a:spLocks noGrp="1"/>
          </p:cNvSpPr>
          <p:nvPr>
            <p:ph type="body" idx="1"/>
          </p:nvPr>
        </p:nvSpPr>
        <p:spPr>
          <a:xfrm>
            <a:off x="428596" y="1643050"/>
            <a:ext cx="8358246" cy="4857784"/>
          </a:xfrm>
        </p:spPr>
        <p:txBody>
          <a:bodyPr>
            <a:normAutofit/>
          </a:bodyPr>
          <a:lstStyle/>
          <a:p>
            <a:pPr>
              <a:buFont typeface="Wingdings" pitchFamily="2" charset="2"/>
              <a:buChar char="v"/>
            </a:pPr>
            <a:r>
              <a:rPr lang="ru-RU" sz="2400" dirty="0" smtClean="0"/>
              <a:t> Постановление по делу об административном правонарушении </a:t>
            </a:r>
            <a:r>
              <a:rPr lang="ru-RU" sz="2400" u="sng" dirty="0" smtClean="0"/>
              <a:t>обязательно</a:t>
            </a:r>
            <a:r>
              <a:rPr lang="ru-RU" sz="2400" dirty="0" smtClean="0"/>
              <a:t> для исполнения всеми органами государственной власти, органами местного самоуправления, должностными лицами, гражданами и их объединениями, юридическими лицами.</a:t>
            </a:r>
          </a:p>
          <a:p>
            <a:pPr>
              <a:buFont typeface="Wingdings" pitchFamily="2" charset="2"/>
              <a:buChar char="v"/>
            </a:pPr>
            <a:r>
              <a:rPr lang="ru-RU" sz="2400" dirty="0" smtClean="0"/>
              <a:t> Постановление по делу об административном правонарушении </a:t>
            </a:r>
            <a:r>
              <a:rPr lang="ru-RU" sz="2400" u="sng" dirty="0" smtClean="0"/>
              <a:t>подлежит исполнению с момента его вступления в законную силу</a:t>
            </a:r>
            <a:r>
              <a:rPr lang="ru-RU" sz="2400" dirty="0" smtClean="0"/>
              <a:t>.</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7239000" cy="1362075"/>
          </a:xfrm>
        </p:spPr>
        <p:txBody>
          <a:bodyPr>
            <a:normAutofit/>
          </a:bodyPr>
          <a:lstStyle/>
          <a:p>
            <a:r>
              <a:rPr lang="ru-RU" sz="3200" dirty="0" smtClean="0"/>
              <a:t>Статья 31.3. </a:t>
            </a:r>
            <a:r>
              <a:rPr lang="ru-RU" sz="2400" dirty="0" smtClean="0"/>
              <a:t>Обращение постановления по делу об административном правонарушении к исполнению</a:t>
            </a:r>
            <a:endParaRPr lang="ru-RU" sz="2400" dirty="0"/>
          </a:p>
        </p:txBody>
      </p:sp>
      <p:sp>
        <p:nvSpPr>
          <p:cNvPr id="3" name="Текст 2"/>
          <p:cNvSpPr>
            <a:spLocks noGrp="1"/>
          </p:cNvSpPr>
          <p:nvPr>
            <p:ph type="body" idx="1"/>
          </p:nvPr>
        </p:nvSpPr>
        <p:spPr>
          <a:xfrm>
            <a:off x="0" y="1633536"/>
            <a:ext cx="9144000" cy="5224464"/>
          </a:xfrm>
        </p:spPr>
        <p:txBody>
          <a:bodyPr>
            <a:normAutofit lnSpcReduction="10000"/>
          </a:bodyPr>
          <a:lstStyle/>
          <a:p>
            <a:pPr>
              <a:buFont typeface="Wingdings" pitchFamily="2" charset="2"/>
              <a:buChar char="v"/>
            </a:pPr>
            <a:r>
              <a:rPr lang="ru-RU" dirty="0" smtClean="0"/>
              <a:t> Возлагается на судью, орган, должностное лицо, вынесших постановление.</a:t>
            </a:r>
          </a:p>
          <a:p>
            <a:pPr>
              <a:buFont typeface="Wingdings" pitchFamily="2" charset="2"/>
              <a:buChar char="v"/>
            </a:pPr>
            <a:r>
              <a:rPr lang="ru-RU" dirty="0" smtClean="0"/>
              <a:t> В случае рассмотрения жалобы, протеста на постановление по делу об административном правонарушении и (или) на последующее решение по жалобе, протесту вступившее в законную силу постановление по делу об административном правонарушении направляется судье, в орган, должностному лицу, уполномоченным обращать его к исполнению, в </a:t>
            </a:r>
            <a:r>
              <a:rPr lang="ru-RU" u="sng" dirty="0" smtClean="0"/>
              <a:t>течение трех суток со дня его вступления в законную силу.</a:t>
            </a:r>
          </a:p>
          <a:p>
            <a:pPr>
              <a:buFont typeface="Wingdings" pitchFamily="2" charset="2"/>
              <a:buChar char="v"/>
            </a:pPr>
            <a:r>
              <a:rPr lang="ru-RU" dirty="0" smtClean="0"/>
              <a:t> В случае, если постановление по делу об административном правонарушении не было обжаловано или опротестовано в установленные сроки, оно направляется в орган, должностному лицу, уполномоченным приводить его в исполнение, в течение трех суток со дня его вступления в законную силу, а в случае рассмотрения жалобы, протеста - со дня поступления решения по жалобе, протесту из суда или от должностного лица, вынесших решение.</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1357321"/>
          </a:xfrm>
        </p:spPr>
        <p:txBody>
          <a:bodyPr>
            <a:noAutofit/>
          </a:bodyPr>
          <a:lstStyle/>
          <a:p>
            <a:r>
              <a:rPr lang="ru-RU" sz="3200" dirty="0" smtClean="0"/>
              <a:t>Статья 31.4. </a:t>
            </a:r>
            <a:r>
              <a:rPr lang="ru-RU" sz="2800" dirty="0" smtClean="0"/>
              <a:t>Приведение в исполнение постановления по делу об административном правонарушении</a:t>
            </a:r>
            <a:endParaRPr lang="ru-RU" sz="2800" dirty="0"/>
          </a:p>
        </p:txBody>
      </p:sp>
      <p:sp>
        <p:nvSpPr>
          <p:cNvPr id="3" name="Текст 2"/>
          <p:cNvSpPr>
            <a:spLocks noGrp="1"/>
          </p:cNvSpPr>
          <p:nvPr>
            <p:ph type="body" idx="1"/>
          </p:nvPr>
        </p:nvSpPr>
        <p:spPr>
          <a:xfrm>
            <a:off x="0" y="1428736"/>
            <a:ext cx="8929718" cy="5072098"/>
          </a:xfrm>
        </p:spPr>
        <p:txBody>
          <a:bodyPr>
            <a:normAutofit/>
          </a:bodyPr>
          <a:lstStyle/>
          <a:p>
            <a:pPr>
              <a:buFont typeface="Wingdings" pitchFamily="2" charset="2"/>
              <a:buChar char="v"/>
            </a:pPr>
            <a:r>
              <a:rPr lang="ru-RU" sz="2400" dirty="0" smtClean="0"/>
              <a:t> Постановление по делу об административном правонарушении приводится в исполнение уполномоченными на то органом, должностным лицом в порядке, установленном настоящим Кодексом, другими федеральными законами и принимаемыми в соответствии с ними постановлениями Правительства Российской Федерации.</a:t>
            </a:r>
          </a:p>
          <a:p>
            <a:pPr>
              <a:buFont typeface="Wingdings" pitchFamily="2" charset="2"/>
              <a:buChar char="v"/>
            </a:pPr>
            <a:r>
              <a:rPr lang="ru-RU" sz="2400" dirty="0" smtClean="0"/>
              <a:t> В случае вынесения нескольких постановлений о назначении административного наказания в отношении одного лица каждое постановление приводится в исполнение самостоятельно.</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001024" cy="1571612"/>
          </a:xfrm>
        </p:spPr>
        <p:txBody>
          <a:bodyPr>
            <a:normAutofit/>
          </a:bodyPr>
          <a:lstStyle/>
          <a:p>
            <a:r>
              <a:rPr lang="ru-RU" sz="3200" dirty="0" smtClean="0"/>
              <a:t>Статья 31.5. </a:t>
            </a:r>
            <a:r>
              <a:rPr lang="ru-RU" sz="2800" dirty="0" smtClean="0"/>
              <a:t>Отсрочка и рассрочка исполнения постановления о назначении административного наказания</a:t>
            </a:r>
            <a:endParaRPr lang="ru-RU" sz="2800" dirty="0"/>
          </a:p>
        </p:txBody>
      </p:sp>
      <p:sp>
        <p:nvSpPr>
          <p:cNvPr id="3" name="Текст 2"/>
          <p:cNvSpPr>
            <a:spLocks noGrp="1"/>
          </p:cNvSpPr>
          <p:nvPr>
            <p:ph type="body" idx="1"/>
          </p:nvPr>
        </p:nvSpPr>
        <p:spPr>
          <a:xfrm>
            <a:off x="214282" y="1571612"/>
            <a:ext cx="8715436" cy="5000660"/>
          </a:xfrm>
        </p:spPr>
        <p:txBody>
          <a:bodyPr/>
          <a:lstStyle/>
          <a:p>
            <a:pPr>
              <a:buFont typeface="Wingdings" pitchFamily="2" charset="2"/>
              <a:buChar char="v"/>
            </a:pPr>
            <a:r>
              <a:rPr lang="ru-RU" dirty="0" smtClean="0"/>
              <a:t> При наличии обстоятельств, вследствие которых исполнение постановления о назначении административного наказания в виде административного ареста, лишения специального права или в виде административного штрафа (за исключением взыскания административного штрафа на месте совершения административного правонарушения) невозможно в установленные сроки, судья, орган, должностное лицо, вынесшие постановление, могут отсрочить исполнение постановления на срок </a:t>
            </a:r>
            <a:r>
              <a:rPr lang="ru-RU" u="sng" dirty="0" smtClean="0"/>
              <a:t>до одного месяца</a:t>
            </a:r>
            <a:r>
              <a:rPr lang="ru-RU" dirty="0" smtClean="0"/>
              <a:t>.</a:t>
            </a:r>
          </a:p>
          <a:p>
            <a:pPr>
              <a:buFont typeface="Wingdings" pitchFamily="2" charset="2"/>
              <a:buChar char="v"/>
            </a:pPr>
            <a:r>
              <a:rPr lang="ru-RU" dirty="0" smtClean="0"/>
              <a:t> С учетом материального положения лица, привлеченного к административной ответственности, уплата административного штрафа может быть рассрочена судьей, органом, должностным лицом, вынесшими постановление, на срок </a:t>
            </a:r>
            <a:r>
              <a:rPr lang="ru-RU" u="sng" dirty="0" smtClean="0"/>
              <a:t>до трех месяцев.</a:t>
            </a:r>
            <a:endParaRPr lang="ru-RU"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7715304" cy="1500174"/>
          </a:xfrm>
        </p:spPr>
        <p:txBody>
          <a:bodyPr>
            <a:noAutofit/>
          </a:bodyPr>
          <a:lstStyle/>
          <a:p>
            <a:r>
              <a:rPr lang="ru-RU" sz="3200" dirty="0" smtClean="0"/>
              <a:t>Статья 31.6.</a:t>
            </a:r>
            <a:r>
              <a:rPr lang="ru-RU" sz="2800" dirty="0" smtClean="0"/>
              <a:t> Приостановление исполнения постановления о назначении административного наказания</a:t>
            </a:r>
            <a:endParaRPr lang="ru-RU" sz="2800" dirty="0"/>
          </a:p>
        </p:txBody>
      </p:sp>
      <p:sp>
        <p:nvSpPr>
          <p:cNvPr id="3" name="Текст 2"/>
          <p:cNvSpPr>
            <a:spLocks noGrp="1"/>
          </p:cNvSpPr>
          <p:nvPr>
            <p:ph type="body" idx="1"/>
          </p:nvPr>
        </p:nvSpPr>
        <p:spPr>
          <a:xfrm>
            <a:off x="0" y="1500174"/>
            <a:ext cx="9144000" cy="5357826"/>
          </a:xfrm>
        </p:spPr>
        <p:txBody>
          <a:bodyPr/>
          <a:lstStyle/>
          <a:p>
            <a:pPr>
              <a:buFont typeface="Wingdings" pitchFamily="2" charset="2"/>
              <a:buChar char="v"/>
            </a:pPr>
            <a:r>
              <a:rPr lang="ru-RU" dirty="0" smtClean="0"/>
              <a:t> Судья, орган, должностное лицо, вынесшие постановление о назначении административного наказания, </a:t>
            </a:r>
            <a:r>
              <a:rPr lang="ru-RU" u="sng" dirty="0" smtClean="0"/>
              <a:t>приостанавливают </a:t>
            </a:r>
            <a:r>
              <a:rPr lang="ru-RU" dirty="0" smtClean="0"/>
              <a:t>исполнение постановления </a:t>
            </a:r>
            <a:r>
              <a:rPr lang="ru-RU" u="sng" dirty="0" smtClean="0"/>
              <a:t>в случае принесения протеста </a:t>
            </a:r>
            <a:r>
              <a:rPr lang="ru-RU" dirty="0" smtClean="0"/>
              <a:t>на вступившее в законную силу постановление по делу об административном правонарушении </a:t>
            </a:r>
            <a:r>
              <a:rPr lang="ru-RU" u="sng" dirty="0" smtClean="0"/>
              <a:t>до рассмотрения протеста</a:t>
            </a:r>
            <a:r>
              <a:rPr lang="ru-RU" dirty="0" smtClean="0"/>
              <a:t>. О приостановлении исполнения постановления выносится определение, которое при необходимости немедленно направляется в орган, должностному лицу, приводящим это определение в исполнение.</a:t>
            </a:r>
          </a:p>
          <a:p>
            <a:pPr>
              <a:buFont typeface="Wingdings" pitchFamily="2" charset="2"/>
              <a:buChar char="v"/>
            </a:pPr>
            <a:r>
              <a:rPr lang="ru-RU" dirty="0" smtClean="0"/>
              <a:t> Принесение протеста на постановление об административном аресте или административном приостановлении деятельности не приостанавливает исполнение этого постановления.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20000" cy="1357322"/>
          </a:xfrm>
        </p:spPr>
        <p:txBody>
          <a:bodyPr>
            <a:noAutofit/>
          </a:bodyPr>
          <a:lstStyle/>
          <a:p>
            <a:r>
              <a:rPr lang="ru-RU" sz="3200" dirty="0" smtClean="0"/>
              <a:t>Статья 31.7. </a:t>
            </a:r>
            <a:r>
              <a:rPr lang="ru-RU" sz="2800" dirty="0" smtClean="0"/>
              <a:t>Прекращение исполнения постановления о назначении административного наказания</a:t>
            </a:r>
            <a:endParaRPr lang="ru-RU" sz="2800" dirty="0"/>
          </a:p>
        </p:txBody>
      </p:sp>
      <p:sp>
        <p:nvSpPr>
          <p:cNvPr id="3" name="Текст 2"/>
          <p:cNvSpPr>
            <a:spLocks noGrp="1"/>
          </p:cNvSpPr>
          <p:nvPr>
            <p:ph type="body" idx="1"/>
          </p:nvPr>
        </p:nvSpPr>
        <p:spPr>
          <a:xfrm>
            <a:off x="0" y="1500174"/>
            <a:ext cx="8929718" cy="5357826"/>
          </a:xfrm>
        </p:spPr>
        <p:txBody>
          <a:bodyPr>
            <a:normAutofit/>
          </a:bodyPr>
          <a:lstStyle/>
          <a:p>
            <a:pPr>
              <a:buFont typeface="Wingdings" pitchFamily="2" charset="2"/>
              <a:buChar char="v"/>
            </a:pPr>
            <a:r>
              <a:rPr lang="ru-RU" dirty="0" smtClean="0"/>
              <a:t> издания акта амнистии, если такой акт устраняет применение административного наказания;</a:t>
            </a:r>
          </a:p>
          <a:p>
            <a:pPr>
              <a:buFont typeface="Wingdings" pitchFamily="2" charset="2"/>
              <a:buChar char="v"/>
            </a:pPr>
            <a:r>
              <a:rPr lang="ru-RU" dirty="0" smtClean="0"/>
              <a:t> отмены или признания утратившими силу закона или его положения, устанавливающих административную ответственность за содеянное;</a:t>
            </a:r>
          </a:p>
          <a:p>
            <a:pPr>
              <a:buFont typeface="Wingdings" pitchFamily="2" charset="2"/>
              <a:buChar char="v"/>
            </a:pPr>
            <a:r>
              <a:rPr lang="ru-RU" dirty="0" smtClean="0"/>
              <a:t> смерти лица, привлеченного к административной ответственности, или объявления его в установленном законом порядке умершим;</a:t>
            </a:r>
          </a:p>
          <a:p>
            <a:pPr>
              <a:buFont typeface="Wingdings" pitchFamily="2" charset="2"/>
              <a:buChar char="v"/>
            </a:pPr>
            <a:r>
              <a:rPr lang="ru-RU" dirty="0" smtClean="0"/>
              <a:t> истечения сроков давности исполнения постановления о назначении административного наказания, установленных статьей 31.9 настоящего Кодекса;</a:t>
            </a:r>
          </a:p>
          <a:p>
            <a:pPr>
              <a:buFont typeface="Wingdings" pitchFamily="2" charset="2"/>
              <a:buChar char="v"/>
            </a:pPr>
            <a:r>
              <a:rPr lang="ru-RU" dirty="0" smtClean="0"/>
              <a:t> отмены постановления;</a:t>
            </a:r>
          </a:p>
          <a:p>
            <a:pPr>
              <a:buFont typeface="Wingdings" pitchFamily="2" charset="2"/>
              <a:buChar char="v"/>
            </a:pPr>
            <a:r>
              <a:rPr lang="ru-RU" dirty="0" smtClean="0"/>
              <a:t> вынесения в случаях, предусмотренных настоящим Кодексом, постановления о прекращении исполнения постановления о назначении административного наказания.</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121</TotalTime>
  <Words>2721</Words>
  <Application>Microsoft Office PowerPoint</Application>
  <PresentationFormat>Экран (4:3)</PresentationFormat>
  <Paragraphs>109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Яркая</vt:lpstr>
      <vt:lpstr>Исполнение постановлений по делам административных правонарушений</vt:lpstr>
      <vt:lpstr>Раздел V глава 31  Общие положения</vt:lpstr>
      <vt:lpstr>Статья 31.1. Вступление постановления по делу об административном правонарушении в законную силу: </vt:lpstr>
      <vt:lpstr>Статья 31.2. Обязательность постановления по делу об административном правонарушении</vt:lpstr>
      <vt:lpstr>Статья 31.3. Обращение постановления по делу об административном правонарушении к исполнению</vt:lpstr>
      <vt:lpstr>Статья 31.4. Приведение в исполнение постановления по делу об административном правонарушении</vt:lpstr>
      <vt:lpstr>Статья 31.5. Отсрочка и рассрочка исполнения постановления о назначении административного наказания</vt:lpstr>
      <vt:lpstr>Статья 31.6. Приостановление исполнения постановления о назначении административного наказания</vt:lpstr>
      <vt:lpstr>Статья 31.7. Прекращение исполнения постановления о назначении административного наказания</vt:lpstr>
      <vt:lpstr>Статья 31.8. Разрешение вопросов, связанных с исполнением постановления о назначении административного наказания</vt:lpstr>
      <vt:lpstr>Статья 31.9. Давность исполнения постановления о назначении административного наказания</vt:lpstr>
      <vt:lpstr>Статья 31.10. Окончание производства по исполнению постановления о назначении административного наказания</vt:lpstr>
      <vt:lpstr>Статья 31.11. </vt:lpstr>
      <vt:lpstr>Раздел V глава 32  Порядок исполнения отдельных видов административных наказаний</vt:lpstr>
      <vt:lpstr>Статья 32.1. Исполнение постановления о назначении административного наказания в виде предупреждения</vt:lpstr>
      <vt:lpstr>Статья 32.2. Исполнение постановления о наложении административного штрафа</vt:lpstr>
      <vt:lpstr>Статья 32.3. Исполнение постановления о наложении административного штрафа, взыскиваемого на месте совершения административного правонарушения</vt:lpstr>
      <vt:lpstr>Статья 32.4. Исполнение постановления о возмездном изъятии или о конфискации вещи, явившейся орудием совершения или предметом административного правонарушения</vt:lpstr>
      <vt:lpstr>Статья 32.5. Органы, исполняющие постановления о лишении специального права</vt:lpstr>
      <vt:lpstr>Статья 32.6. Порядок исполнения постановления о лишении специального права</vt:lpstr>
      <vt:lpstr>Статья 32.7. Исчисление срока лишения специального права</vt:lpstr>
      <vt:lpstr>Статья 32.8. Исполнение постановления об административном аресте</vt:lpstr>
      <vt:lpstr>Статья 32.10. Порядок исполнения постановления об административном выдворении за пределы Российской Федерации иностранных граждан или лиц без гражданства</vt:lpstr>
      <vt:lpstr>Статья 32.11. Исполнение постановления о дисквалификации</vt:lpstr>
      <vt:lpstr>Статья 32.12. Исполнение постановления об административном приостановлении деятельности</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Исполнение постановлений по делам административных правонарушений</dc:title>
  <dc:creator>Маруся</dc:creator>
  <cp:lastModifiedBy>Zver</cp:lastModifiedBy>
  <cp:revision>14</cp:revision>
  <dcterms:created xsi:type="dcterms:W3CDTF">2009-04-07T14:14:20Z</dcterms:created>
  <dcterms:modified xsi:type="dcterms:W3CDTF">2009-04-14T15:59:26Z</dcterms:modified>
</cp:coreProperties>
</file>