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Деятельность человека и её многообразие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Деятельность</a:t>
            </a:r>
            <a:r>
              <a:rPr lang="ru-RU" dirty="0" smtClean="0"/>
              <a:t> -  способ отношения человека к внешнему миру, характерный только для людей. Основное содержание деятельности состоит в изменении и преобразовании мира, создании того, чего нет в природе. Деятельность человека проявляется в различных сферах и имеет разнообразный характер. Она является непременным условием существования и развития человека и общества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Роли в игровой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/>
              <a:t>Роль </a:t>
            </a:r>
            <a:r>
              <a:rPr lang="ru-RU" sz="2400" dirty="0" smtClean="0"/>
              <a:t>- соответствие принятым нормам поведения в                игровой ситуации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Присутствуют символы и знаки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Игра</a:t>
            </a:r>
            <a:r>
              <a:rPr lang="ru-RU" sz="2400" dirty="0" smtClean="0"/>
              <a:t> моделирует конкретные ситуации поведения людей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6" name="Picture 19" descr="bd1657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357430"/>
            <a:ext cx="890587" cy="1771650"/>
          </a:xfrm>
          <a:prstGeom prst="rect">
            <a:avLst/>
          </a:prstGeom>
          <a:noFill/>
        </p:spPr>
      </p:pic>
      <p:pic>
        <p:nvPicPr>
          <p:cNvPr id="7" name="Picture 18" descr="bd1657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143116"/>
            <a:ext cx="750887" cy="2009775"/>
          </a:xfrm>
          <a:prstGeom prst="rect">
            <a:avLst/>
          </a:prstGeom>
          <a:noFill/>
        </p:spPr>
      </p:pic>
      <p:pic>
        <p:nvPicPr>
          <p:cNvPr id="8" name="Picture 20" descr="bd07247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2357430"/>
            <a:ext cx="1423987" cy="1808162"/>
          </a:xfrm>
          <a:prstGeom prst="rect">
            <a:avLst/>
          </a:prstGeom>
          <a:noFill/>
        </p:spPr>
      </p:pic>
      <p:pic>
        <p:nvPicPr>
          <p:cNvPr id="9" name="Picture 23" descr="bd00038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4714884"/>
            <a:ext cx="928687" cy="901700"/>
          </a:xfrm>
          <a:prstGeom prst="rect">
            <a:avLst/>
          </a:prstGeom>
          <a:noFill/>
        </p:spPr>
      </p:pic>
      <p:pic>
        <p:nvPicPr>
          <p:cNvPr id="10" name="Picture 22" descr="bd00044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6" y="4714884"/>
            <a:ext cx="901700" cy="906463"/>
          </a:xfrm>
          <a:prstGeom prst="rect">
            <a:avLst/>
          </a:prstGeom>
          <a:noFill/>
        </p:spPr>
      </p:pic>
      <p:pic>
        <p:nvPicPr>
          <p:cNvPr id="11" name="Picture 21" descr="bd00052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6" y="4714884"/>
            <a:ext cx="928687" cy="90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3857652"/>
          </a:xfrm>
        </p:spPr>
        <p:txBody>
          <a:bodyPr/>
          <a:lstStyle/>
          <a:p>
            <a:r>
              <a:rPr lang="ru-RU" sz="2800" dirty="0" smtClean="0"/>
              <a:t>Практическая</a:t>
            </a:r>
          </a:p>
          <a:p>
            <a:pPr>
              <a:buNone/>
            </a:pPr>
            <a:r>
              <a:rPr lang="ru-RU" sz="2400" dirty="0" smtClean="0"/>
              <a:t>-материально-производственная (на природу)</a:t>
            </a:r>
          </a:p>
          <a:p>
            <a:pPr>
              <a:buNone/>
            </a:pPr>
            <a:r>
              <a:rPr lang="ru-RU" sz="2400" dirty="0" smtClean="0"/>
              <a:t>-материально-социальная (на общество)</a:t>
            </a:r>
          </a:p>
          <a:p>
            <a:r>
              <a:rPr lang="ru-RU" sz="2800" dirty="0" smtClean="0"/>
              <a:t>Духовная</a:t>
            </a:r>
          </a:p>
          <a:p>
            <a:pPr>
              <a:buNone/>
            </a:pPr>
            <a:r>
              <a:rPr lang="ru-RU" sz="2400" dirty="0" smtClean="0"/>
              <a:t>-социально-преобразовательная</a:t>
            </a:r>
          </a:p>
          <a:p>
            <a:pPr>
              <a:buNone/>
            </a:pPr>
            <a:r>
              <a:rPr lang="ru-RU" sz="2400" dirty="0" smtClean="0"/>
              <a:t>-прогностическая</a:t>
            </a:r>
          </a:p>
          <a:p>
            <a:pPr>
              <a:buNone/>
            </a:pPr>
            <a:r>
              <a:rPr lang="ru-RU" sz="2400" dirty="0" smtClean="0"/>
              <a:t>-познавательная</a:t>
            </a:r>
          </a:p>
          <a:p>
            <a:endParaRPr lang="ru-RU" dirty="0"/>
          </a:p>
        </p:txBody>
      </p:sp>
      <p:pic>
        <p:nvPicPr>
          <p:cNvPr id="4" name="Picture 5" descr="bd0498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1643050"/>
            <a:ext cx="1362075" cy="1447800"/>
          </a:xfrm>
          <a:prstGeom prst="rect">
            <a:avLst/>
          </a:prstGeom>
          <a:noFill/>
        </p:spPr>
      </p:pic>
      <p:pic>
        <p:nvPicPr>
          <p:cNvPr id="10" name="Picture 9" descr="bd0621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3714752"/>
            <a:ext cx="1600200" cy="12065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Другие классификации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трудовая</a:t>
            </a:r>
          </a:p>
          <a:p>
            <a:r>
              <a:rPr lang="ru-RU" sz="2800" dirty="0" smtClean="0"/>
              <a:t>высшая нервная</a:t>
            </a:r>
          </a:p>
          <a:p>
            <a:r>
              <a:rPr lang="ru-RU" sz="2800" dirty="0" smtClean="0"/>
              <a:t>творческая</a:t>
            </a:r>
          </a:p>
          <a:p>
            <a:r>
              <a:rPr lang="ru-RU" sz="2800" dirty="0" smtClean="0"/>
              <a:t>потребительская</a:t>
            </a:r>
          </a:p>
          <a:p>
            <a:r>
              <a:rPr lang="ru-RU" sz="2800" dirty="0" smtClean="0"/>
              <a:t>досуговая</a:t>
            </a:r>
          </a:p>
          <a:p>
            <a:r>
              <a:rPr lang="ru-RU" sz="2800" dirty="0" smtClean="0"/>
              <a:t>образовательная</a:t>
            </a:r>
          </a:p>
          <a:p>
            <a:r>
              <a:rPr lang="ru-RU" sz="2800" dirty="0" smtClean="0"/>
              <a:t>рекреационная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800" dirty="0" smtClean="0"/>
              <a:t>созидательная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    </a:t>
            </a:r>
            <a:r>
              <a:rPr lang="ru-RU" sz="2400" dirty="0" smtClean="0"/>
              <a:t>(</a:t>
            </a:r>
            <a:r>
              <a:rPr lang="ru-RU" sz="2400" dirty="0" smtClean="0"/>
              <a:t>полезная)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800" dirty="0" smtClean="0"/>
              <a:t>разрушительная</a:t>
            </a:r>
          </a:p>
          <a:p>
            <a:pPr>
              <a:buNone/>
            </a:pPr>
            <a:r>
              <a:rPr lang="ru-RU" dirty="0" smtClean="0"/>
              <a:t>             </a:t>
            </a:r>
            <a:r>
              <a:rPr lang="ru-RU" sz="2400" dirty="0" smtClean="0"/>
              <a:t>(вредная)</a:t>
            </a:r>
            <a:endParaRPr lang="ru-RU" sz="2400" dirty="0"/>
          </a:p>
        </p:txBody>
      </p:sp>
      <p:pic>
        <p:nvPicPr>
          <p:cNvPr id="7" name="Picture 18" descr="bd0549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143248"/>
            <a:ext cx="1668468" cy="200026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" name="Picture 22" descr="bd0545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143248"/>
            <a:ext cx="1687516" cy="20002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Творческая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н</a:t>
            </a:r>
            <a:r>
              <a:rPr lang="ru-RU" sz="2800" dirty="0" smtClean="0"/>
              <a:t>овая информация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с</a:t>
            </a:r>
            <a:r>
              <a:rPr lang="ru-RU" sz="2800" dirty="0" smtClean="0"/>
              <a:t>амоорганизация, новые правила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b="1" dirty="0" smtClean="0"/>
              <a:t>   Творчество</a:t>
            </a:r>
            <a:r>
              <a:rPr lang="ru-RU" dirty="0" smtClean="0"/>
              <a:t> – </a:t>
            </a:r>
            <a:r>
              <a:rPr lang="ru-RU" sz="2400" dirty="0" smtClean="0"/>
              <a:t>деятельность, порождающая нечто качественно-новое, никогда не существовавшее раньше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" name="Picture 5" descr="bd0610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00174"/>
            <a:ext cx="1500188" cy="1827213"/>
          </a:xfrm>
          <a:prstGeom prst="rect">
            <a:avLst/>
          </a:prstGeom>
          <a:noFill/>
        </p:spPr>
      </p:pic>
      <p:pic>
        <p:nvPicPr>
          <p:cNvPr id="8" name="Picture 9" descr="bd071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2857496"/>
            <a:ext cx="1828800" cy="1563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Творчество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</a:t>
            </a:r>
            <a:r>
              <a:rPr lang="ru-RU" sz="2800" dirty="0" smtClean="0"/>
              <a:t>новая ситуация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-комбинирование              -воображение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-фантазия                             -интуиция        </a:t>
            </a:r>
            <a:endParaRPr lang="ru-RU" sz="28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4393405" y="1321579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50800" dir="5400000" sx="34000" sy="34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8" descr="bd0036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429000"/>
            <a:ext cx="1219200" cy="1057275"/>
          </a:xfrm>
          <a:prstGeom prst="rect">
            <a:avLst/>
          </a:prstGeom>
          <a:noFill/>
          <a:ln w="38100">
            <a:solidFill>
              <a:srgbClr val="990033"/>
            </a:solidFill>
            <a:miter lim="800000"/>
            <a:headEnd/>
            <a:tailEnd/>
          </a:ln>
        </p:spPr>
      </p:pic>
      <p:pic>
        <p:nvPicPr>
          <p:cNvPr id="11" name="Picture 17" descr="bd00361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429000"/>
            <a:ext cx="1219200" cy="1057275"/>
          </a:xfrm>
          <a:prstGeom prst="rect">
            <a:avLst/>
          </a:prstGeom>
          <a:noFill/>
          <a:ln w="38100">
            <a:solidFill>
              <a:srgbClr val="990033"/>
            </a:solidFill>
            <a:miter lim="800000"/>
            <a:headEnd/>
            <a:tailEnd/>
          </a:ln>
        </p:spPr>
      </p:pic>
      <p:pic>
        <p:nvPicPr>
          <p:cNvPr id="12" name="Picture 20" descr="bs01181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357562"/>
            <a:ext cx="1219200" cy="1109663"/>
          </a:xfrm>
          <a:prstGeom prst="rect">
            <a:avLst/>
          </a:prstGeom>
          <a:solidFill>
            <a:srgbClr val="FFCC00"/>
          </a:solidFill>
          <a:ln w="38100">
            <a:solidFill>
              <a:srgbClr val="990033"/>
            </a:solidFill>
            <a:miter lim="800000"/>
            <a:headEnd/>
            <a:tailEnd/>
          </a:ln>
        </p:spPr>
      </p:pic>
      <p:pic>
        <p:nvPicPr>
          <p:cNvPr id="13" name="Picture 25" descr="BD06675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5286388"/>
            <a:ext cx="1428760" cy="1143000"/>
          </a:xfrm>
          <a:prstGeom prst="rect">
            <a:avLst/>
          </a:prstGeom>
          <a:solidFill>
            <a:srgbClr val="FFCC00"/>
          </a:solidFill>
          <a:ln w="38100">
            <a:solidFill>
              <a:srgbClr val="990033"/>
            </a:solidFill>
            <a:miter lim="800000"/>
            <a:headEnd/>
            <a:tailEnd/>
          </a:ln>
        </p:spPr>
      </p:pic>
      <p:pic>
        <p:nvPicPr>
          <p:cNvPr id="14" name="Picture 28" descr="bd04970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5357826"/>
            <a:ext cx="1524000" cy="1106488"/>
          </a:xfrm>
          <a:prstGeom prst="rect">
            <a:avLst/>
          </a:prstGeom>
          <a:solidFill>
            <a:srgbClr val="FFCC00"/>
          </a:solidFill>
          <a:ln w="38100">
            <a:solidFill>
              <a:srgbClr val="990033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Природа творчества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интуиция</a:t>
            </a:r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r>
              <a:rPr lang="ru-RU" sz="2400" dirty="0" smtClean="0"/>
              <a:t>(основывается на предшествующем опыте и знаниях)</a:t>
            </a:r>
          </a:p>
          <a:p>
            <a:pPr algn="ctr">
              <a:buNone/>
            </a:pP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м</a:t>
            </a:r>
            <a:r>
              <a:rPr lang="ru-RU" sz="2800" b="1" dirty="0" smtClean="0"/>
              <a:t>астерство </a:t>
            </a:r>
          </a:p>
          <a:p>
            <a:pPr algn="ctr">
              <a:buNone/>
            </a:pPr>
            <a:r>
              <a:rPr lang="ru-RU" sz="2800" b="1" dirty="0" smtClean="0"/>
              <a:t>в</a:t>
            </a:r>
            <a:r>
              <a:rPr lang="ru-RU" sz="2800" b="1" dirty="0" smtClean="0"/>
              <a:t>дохновения</a:t>
            </a:r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r>
              <a:rPr lang="ru-RU" sz="2400" dirty="0" smtClean="0"/>
              <a:t>(все люди талантливы, но талант необходимо развивать)</a:t>
            </a:r>
            <a:endParaRPr lang="ru-RU" sz="2400" dirty="0"/>
          </a:p>
        </p:txBody>
      </p:sp>
      <p:pic>
        <p:nvPicPr>
          <p:cNvPr id="7" name="Picture 23" descr="bs0065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71744"/>
            <a:ext cx="2117725" cy="1870075"/>
          </a:xfrm>
          <a:prstGeom prst="rect">
            <a:avLst/>
          </a:prstGeom>
          <a:noFill/>
        </p:spPr>
      </p:pic>
      <p:pic>
        <p:nvPicPr>
          <p:cNvPr id="8" name="Picture 27" descr="j00787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857496"/>
            <a:ext cx="2133600" cy="1751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9547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</a:t>
            </a:r>
            <a:r>
              <a:rPr lang="ru-RU" sz="4000" dirty="0" smtClean="0"/>
              <a:t> </a:t>
            </a:r>
            <a:r>
              <a:rPr lang="ru-RU" sz="4000" b="1" dirty="0" smtClean="0"/>
              <a:t>труд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любая сознательная                  один из видов</a:t>
            </a:r>
          </a:p>
          <a:p>
            <a:pPr>
              <a:buNone/>
            </a:pPr>
            <a:r>
              <a:rPr lang="ru-RU" sz="2800" dirty="0" smtClean="0"/>
              <a:t>д</a:t>
            </a:r>
            <a:r>
              <a:rPr lang="ru-RU" sz="2800" dirty="0" smtClean="0"/>
              <a:t>еятельность                                 деятельности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-практическая полезность</a:t>
            </a:r>
          </a:p>
          <a:p>
            <a:pPr>
              <a:buNone/>
            </a:pPr>
            <a:r>
              <a:rPr lang="ru-RU" sz="2800" dirty="0" smtClean="0"/>
              <a:t>-наличие результата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Труд</a:t>
            </a:r>
            <a:r>
              <a:rPr lang="ru-RU" sz="2800" dirty="0" smtClean="0"/>
              <a:t>  - </a:t>
            </a:r>
            <a:r>
              <a:rPr lang="ru-RU" sz="2400" dirty="0" smtClean="0"/>
              <a:t>вид человеческой деятельности, которая направлена на достижение практически полезного результата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857488" y="1500174"/>
            <a:ext cx="1368562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15008" y="1500174"/>
            <a:ext cx="1071570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Игровая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! НЕ РЕЗУЛЬТАТ     ПРОЦЕСС!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ru-RU" sz="4000" dirty="0" smtClean="0"/>
              <a:t>                  </a:t>
            </a:r>
            <a:r>
              <a:rPr lang="ru-RU" sz="2800" dirty="0" smtClean="0"/>
              <a:t> происхождение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</a:t>
            </a:r>
            <a:r>
              <a:rPr lang="ru-RU" sz="2400" dirty="0" smtClean="0"/>
              <a:t>инстинкты</a:t>
            </a:r>
            <a:r>
              <a:rPr lang="ru-RU" sz="2800" dirty="0" smtClean="0"/>
              <a:t>                                      </a:t>
            </a:r>
            <a:r>
              <a:rPr lang="ru-RU" sz="2400" dirty="0" smtClean="0"/>
              <a:t>форма жизни   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                                              детей       </a:t>
            </a:r>
          </a:p>
          <a:p>
            <a:pPr>
              <a:buNone/>
            </a:pPr>
            <a:r>
              <a:rPr lang="ru-RU" sz="2400" b="1" dirty="0" smtClean="0"/>
              <a:t>     </a:t>
            </a:r>
            <a:r>
              <a:rPr lang="ru-RU" sz="2800" b="1" dirty="0" smtClean="0"/>
              <a:t>Игра</a:t>
            </a:r>
            <a:r>
              <a:rPr lang="ru-RU" sz="2400" b="1" dirty="0" smtClean="0"/>
              <a:t> </a:t>
            </a:r>
            <a:r>
              <a:rPr lang="ru-RU" sz="2400" dirty="0" smtClean="0"/>
              <a:t>носит двуплановый характер  - реальное действие и абстрактный характер                                  </a:t>
            </a:r>
            <a:endParaRPr lang="ru-RU" sz="2400" dirty="0"/>
          </a:p>
        </p:txBody>
      </p:sp>
      <p:pic>
        <p:nvPicPr>
          <p:cNvPr id="6" name="Picture 29" descr="j00788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357562"/>
            <a:ext cx="1730375" cy="1404938"/>
          </a:xfrm>
          <a:prstGeom prst="rect">
            <a:avLst/>
          </a:prstGeom>
          <a:noFill/>
        </p:spPr>
      </p:pic>
      <p:pic>
        <p:nvPicPr>
          <p:cNvPr id="7" name="Picture 32" descr="j01107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286124"/>
            <a:ext cx="1573213" cy="1490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242</Words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Деятельность человека и её многообразие</vt:lpstr>
      <vt:lpstr>Деятельность</vt:lpstr>
      <vt:lpstr>Другие классификации деятельности</vt:lpstr>
      <vt:lpstr>Деятельность</vt:lpstr>
      <vt:lpstr>Творческая деятельность</vt:lpstr>
      <vt:lpstr>Творчество</vt:lpstr>
      <vt:lpstr>Природа творчества</vt:lpstr>
      <vt:lpstr>              </vt:lpstr>
      <vt:lpstr>Игровая деятельность</vt:lpstr>
      <vt:lpstr>Роли в игровой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человека и её многообразие</dc:title>
  <cp:lastModifiedBy>Admin</cp:lastModifiedBy>
  <cp:revision>10</cp:revision>
  <dcterms:modified xsi:type="dcterms:W3CDTF">2009-04-01T12:55:02Z</dcterms:modified>
</cp:coreProperties>
</file>