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Политическая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928670"/>
            <a:ext cx="7801004" cy="530464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Политика</a:t>
            </a:r>
            <a:r>
              <a:rPr lang="ru-RU" sz="3600" dirty="0" smtClean="0">
                <a:solidFill>
                  <a:schemeClr val="tx1"/>
                </a:solidFill>
              </a:rPr>
              <a:t> – деятельность государственных органов, политических партий, общественных движений в сфере отношений между общественными группами, прежде всего классами, нациями и государствами,  направленная на интеграцию их усилий с целью упрочения или завоевания политической власти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Политика как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326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</a:t>
            </a:r>
            <a:r>
              <a:rPr lang="ru-RU" sz="2400" dirty="0" smtClean="0"/>
              <a:t>задачи, решаемые социальными</a:t>
            </a:r>
          </a:p>
          <a:p>
            <a:pPr>
              <a:buNone/>
            </a:pPr>
            <a:r>
              <a:rPr lang="ru-RU" sz="2800" dirty="0" smtClean="0"/>
              <a:t>сфера                       </a:t>
            </a:r>
            <a:r>
              <a:rPr lang="ru-RU" sz="2400" dirty="0" smtClean="0"/>
              <a:t>группами через политический</a:t>
            </a:r>
          </a:p>
          <a:p>
            <a:pPr>
              <a:buNone/>
            </a:pPr>
            <a:r>
              <a:rPr lang="ru-RU" sz="2800" dirty="0" smtClean="0"/>
              <a:t>политики               </a:t>
            </a:r>
            <a:r>
              <a:rPr lang="ru-RU" sz="2400" dirty="0" smtClean="0"/>
              <a:t> процесс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              политические партии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   сотрудничество            конфликты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357422" y="2428868"/>
            <a:ext cx="107157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357422" y="2928934"/>
            <a:ext cx="1143008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464711" y="4036223"/>
            <a:ext cx="571504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6072198" y="4071942"/>
            <a:ext cx="57150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20"/>
          <p:cNvGraphicFramePr>
            <a:graphicFrameLocks noChangeAspect="1"/>
          </p:cNvGraphicFramePr>
          <p:nvPr/>
        </p:nvGraphicFramePr>
        <p:xfrm>
          <a:off x="642910" y="3143248"/>
          <a:ext cx="1544637" cy="1603375"/>
        </p:xfrm>
        <a:graphic>
          <a:graphicData uri="http://schemas.openxmlformats.org/presentationml/2006/ole">
            <p:oleObj spid="_x0000_s1026" name="Clip" r:id="rId3" imgW="3236760" imgH="3359160" progId="MS_ClipArt_Gallery.2">
              <p:embed/>
            </p:oleObj>
          </a:graphicData>
        </a:graphic>
      </p:graphicFrame>
      <p:graphicFrame>
        <p:nvGraphicFramePr>
          <p:cNvPr id="14" name="Object 29"/>
          <p:cNvGraphicFramePr>
            <a:graphicFrameLocks noChangeAspect="1"/>
          </p:cNvGraphicFramePr>
          <p:nvPr/>
        </p:nvGraphicFramePr>
        <p:xfrm>
          <a:off x="3143240" y="5000636"/>
          <a:ext cx="1700213" cy="1549400"/>
        </p:xfrm>
        <a:graphic>
          <a:graphicData uri="http://schemas.openxmlformats.org/presentationml/2006/ole">
            <p:oleObj spid="_x0000_s1027" name="Clip" r:id="rId4" imgW="4312800" imgH="3928680" progId="MS_ClipArt_Gallery.2">
              <p:embed/>
            </p:oleObj>
          </a:graphicData>
        </a:graphic>
      </p:graphicFrame>
      <p:graphicFrame>
        <p:nvGraphicFramePr>
          <p:cNvPr id="15" name="Object 31"/>
          <p:cNvGraphicFramePr>
            <a:graphicFrameLocks noChangeAspect="1"/>
          </p:cNvGraphicFramePr>
          <p:nvPr/>
        </p:nvGraphicFramePr>
        <p:xfrm>
          <a:off x="6000760" y="5072074"/>
          <a:ext cx="1928826" cy="1454150"/>
        </p:xfrm>
        <a:graphic>
          <a:graphicData uri="http://schemas.openxmlformats.org/presentationml/2006/ole">
            <p:oleObj spid="_x0000_s1028" name="Clip" r:id="rId5" imgW="3190320" imgH="174276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Характерные черты политики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8229600" cy="524038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д</a:t>
            </a:r>
            <a:r>
              <a:rPr lang="ru-RU" sz="2400" dirty="0" smtClean="0"/>
              <a:t>еятельностный                                         направленность</a:t>
            </a:r>
          </a:p>
          <a:p>
            <a:pPr>
              <a:buNone/>
            </a:pPr>
            <a:r>
              <a:rPr lang="ru-RU" sz="2400" dirty="0" smtClean="0"/>
              <a:t>х</a:t>
            </a:r>
            <a:r>
              <a:rPr lang="ru-RU" sz="2400" dirty="0" smtClean="0"/>
              <a:t>арактер                                                       на завоевание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огромная                  и удержание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роль больших             власти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соц.групп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571736" y="1571612"/>
            <a:ext cx="1214446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15008" y="1571612"/>
            <a:ext cx="1143008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714744" y="2143116"/>
            <a:ext cx="1643074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1000100" y="3500438"/>
          <a:ext cx="1406525" cy="1416050"/>
        </p:xfrm>
        <a:graphic>
          <a:graphicData uri="http://schemas.openxmlformats.org/presentationml/2006/ole">
            <p:oleObj spid="_x0000_s2050" name="Clip" r:id="rId3" imgW="1906200" imgH="1917360" progId="MS_ClipArt_Gallery.2">
              <p:embed/>
            </p:oleObj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3714744" y="4572008"/>
          <a:ext cx="1524000" cy="1430338"/>
        </p:xfrm>
        <a:graphic>
          <a:graphicData uri="http://schemas.openxmlformats.org/presentationml/2006/ole">
            <p:oleObj spid="_x0000_s2051" name="Clip" r:id="rId4" imgW="4278960" imgH="4016520" progId="MS_ClipArt_Gallery.2">
              <p:embed/>
            </p:oleObj>
          </a:graphicData>
        </a:graphic>
      </p:graphicFrame>
      <p:graphicFrame>
        <p:nvGraphicFramePr>
          <p:cNvPr id="12" name="Object 14"/>
          <p:cNvGraphicFramePr>
            <a:graphicFrameLocks noChangeAspect="1"/>
          </p:cNvGraphicFramePr>
          <p:nvPr/>
        </p:nvGraphicFramePr>
        <p:xfrm>
          <a:off x="6357950" y="4000504"/>
          <a:ext cx="1905000" cy="1450975"/>
        </p:xfrm>
        <a:graphic>
          <a:graphicData uri="http://schemas.openxmlformats.org/presentationml/2006/ole">
            <p:oleObj spid="_x0000_s2052" name="Clip" r:id="rId5" imgW="4743000" imgH="361260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Политическая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государственное                 воздействие</a:t>
            </a:r>
          </a:p>
          <a:p>
            <a:pPr>
              <a:buNone/>
            </a:pPr>
            <a:r>
              <a:rPr lang="ru-RU" sz="2800" dirty="0" smtClean="0"/>
              <a:t>у</a:t>
            </a:r>
            <a:r>
              <a:rPr lang="ru-RU" sz="2800" dirty="0" smtClean="0"/>
              <a:t>правление                          партий на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принятие решений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</a:t>
            </a:r>
            <a:r>
              <a:rPr lang="ru-RU" sz="2800" dirty="0" smtClean="0"/>
              <a:t>опираются                        выражают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на массы                           интересы 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        масс</a:t>
            </a:r>
            <a:endParaRPr lang="ru-RU" sz="2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786050" y="1571612"/>
            <a:ext cx="642942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43504" y="1571612"/>
            <a:ext cx="642942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3643306" y="3357562"/>
            <a:ext cx="2000264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786446" y="3357562"/>
            <a:ext cx="1214446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2049"/>
          <p:cNvGraphicFramePr>
            <a:graphicFrameLocks noChangeAspect="1"/>
          </p:cNvGraphicFramePr>
          <p:nvPr/>
        </p:nvGraphicFramePr>
        <p:xfrm>
          <a:off x="2214546" y="5072074"/>
          <a:ext cx="1773236" cy="1500174"/>
        </p:xfrm>
        <a:graphic>
          <a:graphicData uri="http://schemas.openxmlformats.org/presentationml/2006/ole">
            <p:oleObj spid="_x0000_s3074" name="Clip" r:id="rId3" imgW="4278960" imgH="4016520" progId="MS_ClipArt_Gallery.2">
              <p:embed/>
            </p:oleObj>
          </a:graphicData>
        </a:graphic>
      </p:graphicFrame>
      <p:graphicFrame>
        <p:nvGraphicFramePr>
          <p:cNvPr id="13" name="Object 2048"/>
          <p:cNvGraphicFramePr>
            <a:graphicFrameLocks noChangeAspect="1"/>
          </p:cNvGraphicFramePr>
          <p:nvPr/>
        </p:nvGraphicFramePr>
        <p:xfrm>
          <a:off x="5643570" y="5072062"/>
          <a:ext cx="2514600" cy="1785938"/>
        </p:xfrm>
        <a:graphic>
          <a:graphicData uri="http://schemas.openxmlformats.org/presentationml/2006/ole">
            <p:oleObj spid="_x0000_s3075" name="Clip" r:id="rId4" imgW="751320" imgH="534600" progId="MS_ClipArt_Gallery.2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286512" y="5500702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9900"/>
                </a:solidFill>
              </a:rPr>
              <a:t>Закон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3039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14353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союз             </a:t>
            </a:r>
            <a:r>
              <a:rPr lang="ru-RU" sz="2400" dirty="0" smtClean="0"/>
              <a:t> </a:t>
            </a:r>
            <a:r>
              <a:rPr lang="ru-RU" dirty="0" smtClean="0"/>
              <a:t>                         сотрудничество</a:t>
            </a:r>
          </a:p>
          <a:p>
            <a:pPr>
              <a:buNone/>
            </a:pPr>
            <a:r>
              <a:rPr lang="ru-RU" dirty="0" smtClean="0"/>
              <a:t>                                </a:t>
            </a:r>
            <a:r>
              <a:rPr lang="ru-RU" sz="2400" dirty="0" smtClean="0"/>
              <a:t>формы</a:t>
            </a:r>
          </a:p>
          <a:p>
            <a:pPr>
              <a:buNone/>
            </a:pPr>
            <a:r>
              <a:rPr lang="ru-RU" dirty="0" smtClean="0"/>
              <a:t>                                </a:t>
            </a:r>
            <a:r>
              <a:rPr lang="ru-RU" sz="2400" dirty="0" smtClean="0"/>
              <a:t>отношений                          </a:t>
            </a:r>
            <a:r>
              <a:rPr lang="ru-RU" dirty="0" smtClean="0"/>
              <a:t>взаимная          </a:t>
            </a:r>
            <a:r>
              <a:rPr lang="ru-RU" sz="2400" dirty="0" smtClean="0"/>
              <a:t>между </a:t>
            </a:r>
            <a:r>
              <a:rPr lang="ru-RU" dirty="0" smtClean="0"/>
              <a:t>                     борьба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поддержка         </a:t>
            </a:r>
            <a:r>
              <a:rPr lang="ru-RU" sz="2400" dirty="0" smtClean="0"/>
              <a:t>участниками</a:t>
            </a:r>
          </a:p>
          <a:p>
            <a:pPr>
              <a:buNone/>
            </a:pPr>
            <a:r>
              <a:rPr lang="ru-RU" dirty="0" smtClean="0"/>
              <a:t>                                </a:t>
            </a:r>
            <a:r>
              <a:rPr lang="ru-RU" sz="2400" dirty="0" smtClean="0"/>
              <a:t>политич.деят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dirty="0" smtClean="0"/>
              <a:t>противостояние                               конфликт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857752" y="2071678"/>
            <a:ext cx="785818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72066" y="3429000"/>
            <a:ext cx="14287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643570" y="4500570"/>
            <a:ext cx="1357322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2143108" y="1928802"/>
            <a:ext cx="1285884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2571736" y="3500438"/>
            <a:ext cx="928694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643174" y="4643446"/>
            <a:ext cx="928694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Субъекты политики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sz="2400" dirty="0" smtClean="0"/>
              <a:t>   социальные группы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          (нации, классы, сословия)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с</a:t>
            </a:r>
            <a:r>
              <a:rPr lang="ru-RU" b="1" dirty="0" smtClean="0"/>
              <a:t>убъекты         </a:t>
            </a:r>
            <a:r>
              <a:rPr lang="ru-RU" sz="2400" dirty="0" smtClean="0"/>
              <a:t>политические организации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(государство, партии)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            политические элиты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(руководители государства, лидеры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                                                      партий)</a:t>
            </a:r>
            <a:endParaRPr lang="ru-RU" sz="2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2500298" y="2928934"/>
            <a:ext cx="928694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2357422" y="4000504"/>
            <a:ext cx="1357322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643174" y="3714752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Объекты политики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720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внутренняя                                    внешняя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</a:t>
            </a:r>
            <a:r>
              <a:rPr lang="ru-RU" dirty="0" smtClean="0"/>
              <a:t>бщество в своей                 международные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стране                               отношения и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  сообщество</a:t>
            </a: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357422" y="1214422"/>
            <a:ext cx="1214446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000760" y="1214422"/>
            <a:ext cx="1071570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1535885" y="2607463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7036611" y="2750339"/>
            <a:ext cx="714380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26"/>
          <p:cNvGraphicFramePr>
            <a:graphicFrameLocks noChangeAspect="1"/>
          </p:cNvGraphicFramePr>
          <p:nvPr/>
        </p:nvGraphicFramePr>
        <p:xfrm>
          <a:off x="1285852" y="4357694"/>
          <a:ext cx="2209800" cy="1425575"/>
        </p:xfrm>
        <a:graphic>
          <a:graphicData uri="http://schemas.openxmlformats.org/presentationml/2006/ole">
            <p:oleObj spid="_x0000_s4098" name="Clip" r:id="rId3" imgW="5233680" imgH="3376080" progId="MS_ClipArt_Gallery.2">
              <p:embed/>
            </p:oleObj>
          </a:graphicData>
        </a:graphic>
      </p:graphicFrame>
      <p:graphicFrame>
        <p:nvGraphicFramePr>
          <p:cNvPr id="15" name="Object 30"/>
          <p:cNvGraphicFramePr>
            <a:graphicFrameLocks noChangeAspect="1"/>
          </p:cNvGraphicFramePr>
          <p:nvPr/>
        </p:nvGraphicFramePr>
        <p:xfrm>
          <a:off x="5286380" y="4786322"/>
          <a:ext cx="2332038" cy="1176338"/>
        </p:xfrm>
        <a:graphic>
          <a:graphicData uri="http://schemas.openxmlformats.org/presentationml/2006/ole">
            <p:oleObj spid="_x0000_s4099" name="Clip" r:id="rId4" imgW="2331360" imgH="117684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зависимости от субъекта внутренней политики различают: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928802"/>
            <a:ext cx="5300674" cy="45720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культурную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оциальную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ациональную</a:t>
            </a:r>
          </a:p>
          <a:p>
            <a:r>
              <a:rPr lang="ru-RU" dirty="0" smtClean="0"/>
              <a:t>э</a:t>
            </a:r>
            <a:r>
              <a:rPr lang="ru-RU" dirty="0" smtClean="0"/>
              <a:t>кологическую</a:t>
            </a:r>
          </a:p>
          <a:p>
            <a:r>
              <a:rPr lang="ru-RU" dirty="0" smtClean="0"/>
              <a:t>д</a:t>
            </a:r>
            <a:r>
              <a:rPr lang="ru-RU" dirty="0" smtClean="0"/>
              <a:t>емографическую</a:t>
            </a:r>
          </a:p>
          <a:p>
            <a:r>
              <a:rPr lang="ru-RU" dirty="0" smtClean="0"/>
              <a:t>м</a:t>
            </a:r>
            <a:r>
              <a:rPr lang="ru-RU" dirty="0" smtClean="0"/>
              <a:t>олодёжную</a:t>
            </a:r>
          </a:p>
          <a:p>
            <a:r>
              <a:rPr lang="ru-RU" dirty="0" smtClean="0"/>
              <a:t>экономическую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180</Words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Яркая</vt:lpstr>
      <vt:lpstr>Microsoft Clip Gallery</vt:lpstr>
      <vt:lpstr>Политическая деятельность</vt:lpstr>
      <vt:lpstr>Политика – деятельность государственных органов, политических партий, общественных движений в сфере отношений между общественными группами, прежде всего классами, нациями и государствами,  направленная на интеграцию их усилий с целью упрочения или завоевания политической власти</vt:lpstr>
      <vt:lpstr>Политика как деятельность</vt:lpstr>
      <vt:lpstr>Характерные черты политики</vt:lpstr>
      <vt:lpstr>Политическая деятельность</vt:lpstr>
      <vt:lpstr>                   </vt:lpstr>
      <vt:lpstr>Субъекты политики</vt:lpstr>
      <vt:lpstr>Объекты политики</vt:lpstr>
      <vt:lpstr>В зависимости от субъекта внутренней политики различают: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деятельность</dc:title>
  <cp:lastModifiedBy>Admin</cp:lastModifiedBy>
  <cp:revision>8</cp:revision>
  <dcterms:modified xsi:type="dcterms:W3CDTF">2009-04-05T16:33:11Z</dcterms:modified>
</cp:coreProperties>
</file>