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01.04.2009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1142984"/>
            <a:ext cx="8229600" cy="4304514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Социальные нормы и отклоняющееся поведение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1857364"/>
            <a:ext cx="8229600" cy="45720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                               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Социальные нормы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о</a:t>
            </a:r>
            <a:r>
              <a:rPr lang="ru-RU" sz="2400" dirty="0" smtClean="0"/>
              <a:t>бычаи, традиции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п</a:t>
            </a:r>
            <a:r>
              <a:rPr lang="ru-RU" sz="2400" dirty="0" smtClean="0"/>
              <a:t>равовые нормы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мораль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pPr>
              <a:buNone/>
            </a:pPr>
            <a:endParaRPr lang="ru-RU" sz="2400" dirty="0" smtClean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э</a:t>
            </a:r>
            <a:r>
              <a:rPr lang="ru-RU" sz="2400" dirty="0" smtClean="0"/>
              <a:t>стетические нормы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р</a:t>
            </a:r>
            <a:r>
              <a:rPr lang="ru-RU" sz="2400" dirty="0" smtClean="0"/>
              <a:t>елигиозные нормы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п</a:t>
            </a:r>
            <a:r>
              <a:rPr lang="ru-RU" sz="2400" dirty="0" smtClean="0"/>
              <a:t>олитические нормы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  <p:graphicFrame>
        <p:nvGraphicFramePr>
          <p:cNvPr id="7" name="Object 1050"/>
          <p:cNvGraphicFramePr>
            <a:graphicFrameLocks noChangeAspect="1"/>
          </p:cNvGraphicFramePr>
          <p:nvPr/>
        </p:nvGraphicFramePr>
        <p:xfrm>
          <a:off x="1285852" y="2143116"/>
          <a:ext cx="2005034" cy="1404942"/>
        </p:xfrm>
        <a:graphic>
          <a:graphicData uri="http://schemas.openxmlformats.org/presentationml/2006/ole">
            <p:oleObj spid="_x0000_s2050" name="Clip" r:id="rId3" imgW="3954240" imgH="2766600" progId="MS_ClipArt_Gallery.2">
              <p:embed/>
            </p:oleObj>
          </a:graphicData>
        </a:graphic>
      </p:graphicFrame>
      <p:graphicFrame>
        <p:nvGraphicFramePr>
          <p:cNvPr id="8" name="Object 1048"/>
          <p:cNvGraphicFramePr>
            <a:graphicFrameLocks noChangeAspect="1"/>
          </p:cNvGraphicFramePr>
          <p:nvPr/>
        </p:nvGraphicFramePr>
        <p:xfrm>
          <a:off x="1357290" y="3929066"/>
          <a:ext cx="1736724" cy="1285884"/>
        </p:xfrm>
        <a:graphic>
          <a:graphicData uri="http://schemas.openxmlformats.org/presentationml/2006/ole">
            <p:oleObj spid="_x0000_s2051" name="Clip" r:id="rId4" imgW="4824000" imgH="4838400" progId="MS_ClipArt_Gallery.2">
              <p:embed/>
            </p:oleObj>
          </a:graphicData>
        </a:graphic>
      </p:graphicFrame>
      <p:graphicFrame>
        <p:nvGraphicFramePr>
          <p:cNvPr id="9" name="Object 1049"/>
          <p:cNvGraphicFramePr>
            <a:graphicFrameLocks noChangeAspect="1"/>
          </p:cNvGraphicFramePr>
          <p:nvPr/>
        </p:nvGraphicFramePr>
        <p:xfrm>
          <a:off x="2857488" y="4857760"/>
          <a:ext cx="1436685" cy="1785926"/>
        </p:xfrm>
        <a:graphic>
          <a:graphicData uri="http://schemas.openxmlformats.org/presentationml/2006/ole">
            <p:oleObj spid="_x0000_s2052" name="Clip" r:id="rId5" imgW="3793680" imgH="5600520" progId="MS_ClipArt_Gallery.2">
              <p:embed/>
            </p:oleObj>
          </a:graphicData>
        </a:graphic>
      </p:graphicFrame>
      <p:graphicFrame>
        <p:nvGraphicFramePr>
          <p:cNvPr id="10" name="Object 1044"/>
          <p:cNvGraphicFramePr>
            <a:graphicFrameLocks noChangeAspect="1"/>
          </p:cNvGraphicFramePr>
          <p:nvPr/>
        </p:nvGraphicFramePr>
        <p:xfrm>
          <a:off x="6000760" y="2071679"/>
          <a:ext cx="1395412" cy="1357322"/>
        </p:xfrm>
        <a:graphic>
          <a:graphicData uri="http://schemas.openxmlformats.org/presentationml/2006/ole">
            <p:oleObj spid="_x0000_s2053" name="Clip" r:id="rId6" imgW="784080" imgH="834480" progId="MS_ClipArt_Gallery.2">
              <p:embed/>
            </p:oleObj>
          </a:graphicData>
        </a:graphic>
      </p:graphicFrame>
      <p:graphicFrame>
        <p:nvGraphicFramePr>
          <p:cNvPr id="11" name="Object 1048"/>
          <p:cNvGraphicFramePr>
            <a:graphicFrameLocks noChangeAspect="1"/>
          </p:cNvGraphicFramePr>
          <p:nvPr/>
        </p:nvGraphicFramePr>
        <p:xfrm>
          <a:off x="6072198" y="3643314"/>
          <a:ext cx="1047748" cy="1500198"/>
        </p:xfrm>
        <a:graphic>
          <a:graphicData uri="http://schemas.openxmlformats.org/presentationml/2006/ole">
            <p:oleObj spid="_x0000_s2054" name="Clip" r:id="rId7" imgW="1405080" imgH="1287720" progId="MS_ClipArt_Gallery.2">
              <p:embed/>
            </p:oleObj>
          </a:graphicData>
        </a:graphic>
      </p:graphicFrame>
      <p:graphicFrame>
        <p:nvGraphicFramePr>
          <p:cNvPr id="12" name="Object 1046"/>
          <p:cNvGraphicFramePr>
            <a:graphicFrameLocks noChangeAspect="1"/>
          </p:cNvGraphicFramePr>
          <p:nvPr/>
        </p:nvGraphicFramePr>
        <p:xfrm>
          <a:off x="7796209" y="5143512"/>
          <a:ext cx="1347791" cy="1500198"/>
        </p:xfrm>
        <a:graphic>
          <a:graphicData uri="http://schemas.openxmlformats.org/presentationml/2006/ole">
            <p:oleObj spid="_x0000_s2055" name="Clip" r:id="rId8" imgW="1717200" imgH="2387160" progId="MS_ClipArt_Gallery.2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494745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Отклоняющееся поведение </a:t>
            </a:r>
            <a:r>
              <a:rPr lang="ru-RU" sz="4400" dirty="0" smtClean="0">
                <a:solidFill>
                  <a:schemeClr val="tx1"/>
                </a:solidFill>
              </a:rPr>
              <a:t>–</a:t>
            </a:r>
            <a:r>
              <a:rPr lang="ru-RU" sz="4400" dirty="0" smtClean="0"/>
              <a:t> </a:t>
            </a:r>
            <a:r>
              <a:rPr lang="ru-RU" sz="4400" dirty="0" smtClean="0">
                <a:solidFill>
                  <a:schemeClr val="tx1"/>
                </a:solidFill>
              </a:rPr>
              <a:t>поведение</a:t>
            </a:r>
            <a:r>
              <a:rPr lang="ru-RU" sz="4400" dirty="0" smtClean="0">
                <a:solidFill>
                  <a:schemeClr val="tx1"/>
                </a:solidFill>
              </a:rPr>
              <a:t>, которое не согласуется с нормами, не соответствует  тому чего ждёт от человека общество</a:t>
            </a:r>
            <a:endParaRPr lang="ru-RU" sz="4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4400" y="214290"/>
            <a:ext cx="8229600" cy="139903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Отклоняющееся поведение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</a:t>
            </a:r>
            <a:r>
              <a:rPr lang="ru-RU" dirty="0" smtClean="0"/>
              <a:t>реступления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а</a:t>
            </a:r>
            <a:r>
              <a:rPr lang="ru-RU" dirty="0" smtClean="0"/>
              <a:t>моральные поступки</a:t>
            </a:r>
          </a:p>
          <a:p>
            <a:endParaRPr lang="ru-RU" dirty="0" smtClean="0"/>
          </a:p>
          <a:p>
            <a:r>
              <a:rPr lang="ru-RU" dirty="0" smtClean="0"/>
              <a:t>правонарушения</a:t>
            </a:r>
            <a:endParaRPr lang="ru-RU" dirty="0"/>
          </a:p>
        </p:txBody>
      </p:sp>
      <p:graphicFrame>
        <p:nvGraphicFramePr>
          <p:cNvPr id="5" name="Object 7"/>
          <p:cNvGraphicFramePr>
            <a:graphicFrameLocks noChangeAspect="1"/>
          </p:cNvGraphicFramePr>
          <p:nvPr/>
        </p:nvGraphicFramePr>
        <p:xfrm>
          <a:off x="3714744" y="1857364"/>
          <a:ext cx="2290762" cy="1714512"/>
        </p:xfrm>
        <a:graphic>
          <a:graphicData uri="http://schemas.openxmlformats.org/presentationml/2006/ole">
            <p:oleObj spid="_x0000_s3074" name="Clip" r:id="rId3" imgW="4663440" imgH="3153960" progId="MS_ClipArt_Gallery.2">
              <p:embed/>
            </p:oleObj>
          </a:graphicData>
        </a:graphic>
      </p:graphicFrame>
      <p:graphicFrame>
        <p:nvGraphicFramePr>
          <p:cNvPr id="6" name="Object 9"/>
          <p:cNvGraphicFramePr>
            <a:graphicFrameLocks noChangeAspect="1"/>
          </p:cNvGraphicFramePr>
          <p:nvPr/>
        </p:nvGraphicFramePr>
        <p:xfrm>
          <a:off x="5072066" y="2714620"/>
          <a:ext cx="2306625" cy="1943104"/>
        </p:xfrm>
        <a:graphic>
          <a:graphicData uri="http://schemas.openxmlformats.org/presentationml/2006/ole">
            <p:oleObj spid="_x0000_s3075" name="Clip" r:id="rId4" imgW="4824000" imgH="4495680" progId="MS_ClipArt_Gallery.2">
              <p:embed/>
            </p:oleObj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4214810" y="4714884"/>
          <a:ext cx="2070106" cy="1766902"/>
        </p:xfrm>
        <a:graphic>
          <a:graphicData uri="http://schemas.openxmlformats.org/presentationml/2006/ole">
            <p:oleObj spid="_x0000_s3076" name="Clip" r:id="rId5" imgW="6057360" imgH="5059080" progId="MS_ClipArt_Gallery.2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Причины отклоняющегося поведения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286000"/>
            <a:ext cx="8229600" cy="4572000"/>
          </a:xfrm>
        </p:spPr>
        <p:txBody>
          <a:bodyPr/>
          <a:lstStyle/>
          <a:p>
            <a:r>
              <a:rPr lang="ru-RU" dirty="0" smtClean="0"/>
              <a:t>б</a:t>
            </a:r>
            <a:r>
              <a:rPr lang="ru-RU" dirty="0" smtClean="0"/>
              <a:t>иологические </a:t>
            </a:r>
            <a:r>
              <a:rPr lang="ru-RU" sz="2400" dirty="0" smtClean="0"/>
              <a:t>(психофизиологические комплексы)</a:t>
            </a:r>
          </a:p>
          <a:p>
            <a:r>
              <a:rPr lang="ru-RU" sz="2800" dirty="0" smtClean="0"/>
              <a:t>п</a:t>
            </a:r>
            <a:r>
              <a:rPr lang="ru-RU" sz="2800" dirty="0" smtClean="0"/>
              <a:t>сихиатрические</a:t>
            </a:r>
            <a:r>
              <a:rPr lang="ru-RU" sz="2400" dirty="0" smtClean="0"/>
              <a:t> (умственные </a:t>
            </a:r>
            <a:r>
              <a:rPr lang="ru-RU" sz="2400" dirty="0" err="1" smtClean="0"/>
              <a:t>деффекты</a:t>
            </a:r>
            <a:r>
              <a:rPr lang="ru-RU" sz="2400" dirty="0" smtClean="0"/>
              <a:t>, слабоумие)</a:t>
            </a:r>
          </a:p>
          <a:p>
            <a:r>
              <a:rPr lang="ru-RU" sz="2800" dirty="0" smtClean="0"/>
              <a:t>с</a:t>
            </a:r>
            <a:r>
              <a:rPr lang="ru-RU" sz="2800" dirty="0" smtClean="0"/>
              <a:t>оциологические</a:t>
            </a:r>
            <a:r>
              <a:rPr lang="ru-RU" sz="2400" dirty="0" smtClean="0"/>
              <a:t> (кризисные явления в обществе)</a:t>
            </a:r>
          </a:p>
          <a:p>
            <a:r>
              <a:rPr lang="ru-RU" sz="2800" dirty="0" smtClean="0"/>
              <a:t>с</a:t>
            </a:r>
            <a:r>
              <a:rPr lang="ru-RU" sz="2800" dirty="0" smtClean="0"/>
              <a:t>убкультурные</a:t>
            </a:r>
            <a:r>
              <a:rPr lang="ru-RU" sz="2400" dirty="0" smtClean="0"/>
              <a:t> (преступная среда создаёт свою субкультуру)</a:t>
            </a:r>
            <a:endParaRPr lang="ru-RU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15</TotalTime>
  <Words>75</Words>
  <PresentationFormat>Экран (4:3)</PresentationFormat>
  <Paragraphs>51</Paragraphs>
  <Slides>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Яркая</vt:lpstr>
      <vt:lpstr>Microsoft Clip Gallery</vt:lpstr>
      <vt:lpstr>Социальные нормы и отклоняющееся поведение</vt:lpstr>
      <vt:lpstr>Социальные нормы</vt:lpstr>
      <vt:lpstr>Отклоняющееся поведение – поведение, которое не согласуется с нормами, не соответствует  тому чего ждёт от человека общество</vt:lpstr>
      <vt:lpstr>Отклоняющееся поведение</vt:lpstr>
      <vt:lpstr>Причины отклоняющегося поведения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Социальные нормы и отклоняющееся поведение</dc:title>
  <cp:lastModifiedBy>Admin</cp:lastModifiedBy>
  <cp:revision>3</cp:revision>
  <dcterms:modified xsi:type="dcterms:W3CDTF">2009-04-01T14:40:13Z</dcterms:modified>
</cp:coreProperties>
</file>