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2428868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Деятельность и общение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Условия эффективного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равенство психологических позиций социальных субъектов независимо от их социального статуса</a:t>
            </a:r>
          </a:p>
          <a:p>
            <a:r>
              <a:rPr lang="ru-RU" dirty="0" smtClean="0"/>
              <a:t>равенство в признании активной коммуникативной роли друг друга</a:t>
            </a:r>
          </a:p>
          <a:p>
            <a:r>
              <a:rPr lang="ru-RU" dirty="0" smtClean="0"/>
              <a:t>равенство в психологической взаимоподдержке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Подходы к изучению общения и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 smtClean="0">
                <a:solidFill>
                  <a:schemeClr val="tx1"/>
                </a:solidFill>
              </a:rPr>
              <a:t>.Общение=деятельность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 процессе деятельности люди вступают в общение друг с другом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400" dirty="0" smtClean="0"/>
              <a:t>В результате деятельности люди общаются, производя некий продукт, поэтому общение можно приравнять к трудовой деятельности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071538" y="2857496"/>
          <a:ext cx="1138238" cy="1524000"/>
        </p:xfrm>
        <a:graphic>
          <a:graphicData uri="http://schemas.openxmlformats.org/presentationml/2006/ole">
            <p:oleObj spid="_x0000_s1031" name="Clip" r:id="rId3" imgW="3793680" imgH="4960800" progId="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4000496" y="3000372"/>
          <a:ext cx="1233487" cy="1174750"/>
        </p:xfrm>
        <a:graphic>
          <a:graphicData uri="http://schemas.openxmlformats.org/presentationml/2006/ole">
            <p:oleObj spid="_x0000_s1032" name="Clip" r:id="rId4" imgW="1235880" imgH="1174680" progId="">
              <p:embed/>
            </p:oleObj>
          </a:graphicData>
        </a:graphic>
      </p:graphicFrame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2714612" y="3500438"/>
            <a:ext cx="747713" cy="409575"/>
          </a:xfrm>
          <a:prstGeom prst="rightArrow">
            <a:avLst>
              <a:gd name="adj1" fmla="val 50000"/>
              <a:gd name="adj2" fmla="val 45640"/>
            </a:avLst>
          </a:prstGeom>
          <a:solidFill>
            <a:srgbClr val="FF9900"/>
          </a:solidFill>
          <a:ln w="762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5715008" y="3500438"/>
            <a:ext cx="747713" cy="409575"/>
          </a:xfrm>
          <a:prstGeom prst="rightArrow">
            <a:avLst>
              <a:gd name="adj1" fmla="val 50000"/>
              <a:gd name="adj2" fmla="val 45640"/>
            </a:avLst>
          </a:prstGeom>
          <a:solidFill>
            <a:srgbClr val="FF9900"/>
          </a:solidFill>
          <a:ln w="762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6786578" y="2928934"/>
          <a:ext cx="1311275" cy="1336675"/>
        </p:xfrm>
        <a:graphic>
          <a:graphicData uri="http://schemas.openxmlformats.org/presentationml/2006/ole">
            <p:oleObj spid="_x0000_s1034" name="Clip" r:id="rId5" imgW="1129680" imgH="115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II</a:t>
            </a:r>
            <a:r>
              <a:rPr lang="ru-RU" b="1" smtClean="0">
                <a:solidFill>
                  <a:schemeClr val="tx1"/>
                </a:solidFill>
              </a:rPr>
              <a:t>. Деятельность       </a:t>
            </a:r>
            <a:r>
              <a:rPr lang="ru-RU" b="1" dirty="0" smtClean="0">
                <a:solidFill>
                  <a:schemeClr val="tx1"/>
                </a:solidFill>
              </a:rPr>
              <a:t>общение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Деятельность индивидуальна.  Общение может помогать ей, но может и мешать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Деятельность может идти рядом с общением, но может обходиться и без него</a:t>
            </a:r>
            <a:endParaRPr lang="ru-RU" sz="2400" dirty="0"/>
          </a:p>
        </p:txBody>
      </p:sp>
      <p:sp>
        <p:nvSpPr>
          <p:cNvPr id="7" name="Не равно 6"/>
          <p:cNvSpPr/>
          <p:nvPr/>
        </p:nvSpPr>
        <p:spPr>
          <a:xfrm>
            <a:off x="4500562" y="857232"/>
            <a:ext cx="914400" cy="28575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6215074" y="3429000"/>
          <a:ext cx="1138238" cy="1524000"/>
        </p:xfrm>
        <a:graphic>
          <a:graphicData uri="http://schemas.openxmlformats.org/presentationml/2006/ole">
            <p:oleObj spid="_x0000_s3075" name="Clip" r:id="rId3" imgW="3793680" imgH="4960800" progId="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643042" y="3714752"/>
          <a:ext cx="1233487" cy="1174750"/>
        </p:xfrm>
        <a:graphic>
          <a:graphicData uri="http://schemas.openxmlformats.org/presentationml/2006/ole">
            <p:oleObj spid="_x0000_s3076" name="Clip" r:id="rId4" imgW="1235880" imgH="117468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III</a:t>
            </a:r>
            <a:r>
              <a:rPr lang="ru-RU" b="1" dirty="0" smtClean="0">
                <a:solidFill>
                  <a:schemeClr val="tx1"/>
                </a:solidFill>
              </a:rPr>
              <a:t>. Деятельность и общение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Получают некий продукт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Определённое психологическое состояние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400" dirty="0" smtClean="0"/>
              <a:t>     Общение  и деятельность – самостоятельные виды активности людей, существующие вне зависимости друг от друга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Общение и коммуникация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коммуникативная сторона общения </a:t>
            </a:r>
            <a:r>
              <a:rPr lang="ru-RU" sz="2400" dirty="0" smtClean="0"/>
              <a:t>(обмен информацией между людьми)</a:t>
            </a:r>
          </a:p>
          <a:p>
            <a:r>
              <a:rPr lang="ru-RU" sz="2800" dirty="0" smtClean="0"/>
              <a:t>интерактивная сторона </a:t>
            </a:r>
            <a:r>
              <a:rPr lang="ru-RU" sz="2400" dirty="0" smtClean="0"/>
              <a:t>(организация взаимодействия между индивидами)</a:t>
            </a:r>
          </a:p>
          <a:p>
            <a:r>
              <a:rPr lang="ru-RU" sz="2800" dirty="0" smtClean="0"/>
              <a:t>персептивная сторона </a:t>
            </a:r>
            <a:r>
              <a:rPr lang="ru-RU" sz="2400" dirty="0" smtClean="0"/>
              <a:t>(процесс восприятия друг друга по общению и установление взаимопонимания)</a:t>
            </a:r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Передача информации возможна с помощью знаков и знаковых систем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Коммуникативный процесс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071547"/>
            <a:ext cx="4038600" cy="51768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Вербальная</a:t>
            </a:r>
          </a:p>
          <a:p>
            <a:pPr algn="ctr">
              <a:buNone/>
            </a:pPr>
            <a:r>
              <a:rPr lang="ru-RU" sz="2400" dirty="0" smtClean="0"/>
              <a:t>(осуществляется посредством речи)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071547"/>
            <a:ext cx="4038600" cy="51768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 Невербальная</a:t>
            </a:r>
          </a:p>
          <a:p>
            <a:pPr>
              <a:buNone/>
            </a:pPr>
            <a:r>
              <a:rPr lang="ru-RU" sz="2400" dirty="0" smtClean="0"/>
              <a:t>-Визуальные виды</a:t>
            </a:r>
          </a:p>
          <a:p>
            <a:pPr>
              <a:buNone/>
            </a:pPr>
            <a:r>
              <a:rPr lang="ru-RU" sz="2400" dirty="0" smtClean="0"/>
              <a:t>общения (жесты, мимика)</a:t>
            </a:r>
          </a:p>
          <a:p>
            <a:pPr>
              <a:buNone/>
            </a:pPr>
            <a:r>
              <a:rPr lang="ru-RU" sz="2400" dirty="0" smtClean="0"/>
              <a:t>-Акустическая система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000" dirty="0" smtClean="0"/>
              <a:t>-паралингвистическая система (тембр голоса)</a:t>
            </a:r>
          </a:p>
          <a:p>
            <a:pPr>
              <a:buNone/>
            </a:pPr>
            <a:r>
              <a:rPr lang="ru-RU" sz="2000" dirty="0" smtClean="0"/>
              <a:t>  -экстралингвистическая (смех, паузы в речи)</a:t>
            </a:r>
          </a:p>
          <a:p>
            <a:pPr>
              <a:buNone/>
            </a:pPr>
            <a:r>
              <a:rPr lang="ru-RU" sz="2000" dirty="0" smtClean="0"/>
              <a:t>  -тактильная (прикосновения, объятия)</a:t>
            </a:r>
          </a:p>
          <a:p>
            <a:pPr>
              <a:buNone/>
            </a:pPr>
            <a:r>
              <a:rPr lang="ru-RU" sz="2000" dirty="0" smtClean="0"/>
              <a:t>  -ольфакторная (запахи)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37621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Общение выступает как межличностное взаимодействие, т.е  связи и влияние, которые складываются в результате совместной деятельности людей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Виды взаимодействия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групповая интеграция </a:t>
            </a:r>
            <a:r>
              <a:rPr lang="ru-RU" sz="2400" dirty="0" smtClean="0"/>
              <a:t>(совместная трудовая деятельность)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800" dirty="0" smtClean="0"/>
              <a:t>Конкуренция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конфликт</a:t>
            </a:r>
          </a:p>
          <a:p>
            <a:endParaRPr lang="ru-RU" sz="28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</TotalTime>
  <Words>246</Words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Яркая</vt:lpstr>
      <vt:lpstr>Clip</vt:lpstr>
      <vt:lpstr>Деятельность и общение</vt:lpstr>
      <vt:lpstr>Подходы к изучению общения и деятельности</vt:lpstr>
      <vt:lpstr>I.Общение=деятельность</vt:lpstr>
      <vt:lpstr>II. Деятельность       общение</vt:lpstr>
      <vt:lpstr>III. Деятельность и общение</vt:lpstr>
      <vt:lpstr>Общение и коммуникация</vt:lpstr>
      <vt:lpstr>Коммуникативный процесс</vt:lpstr>
      <vt:lpstr>Общение выступает как межличностное взаимодействие, т.е  связи и влияние, которые складываются в результате совместной деятельности людей</vt:lpstr>
      <vt:lpstr>Виды взаимодействия</vt:lpstr>
      <vt:lpstr>Условия эффективного общения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и общение</dc:title>
  <cp:lastModifiedBy>Admin</cp:lastModifiedBy>
  <cp:revision>9</cp:revision>
  <dcterms:modified xsi:type="dcterms:W3CDTF">2009-04-06T17:44:53Z</dcterms:modified>
</cp:coreProperties>
</file>