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03.04.2009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03.04.2009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03.04.2009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03.04.2009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03.04.2009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214554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Духовно - теоретическая и духовно-практическая деятельность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Духовная деятельность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Духовно-теоретическая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(производство духовных ценностей – мысли, идеи, теории, нормы, идеалы, образы)</a:t>
            </a:r>
            <a:endParaRPr lang="ru-RU" sz="24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2800" dirty="0" smtClean="0"/>
              <a:t>Духовно-практическая</a:t>
            </a:r>
          </a:p>
          <a:p>
            <a:pPr>
              <a:buNone/>
            </a:pPr>
            <a:r>
              <a:rPr lang="ru-RU" sz="2400" dirty="0" smtClean="0"/>
              <a:t>    (сохранение, воспроизведение, распределение и освоение духовных ценностей)</a:t>
            </a:r>
            <a:endParaRPr lang="ru-RU" sz="2400" dirty="0"/>
          </a:p>
        </p:txBody>
      </p:sp>
      <p:graphicFrame>
        <p:nvGraphicFramePr>
          <p:cNvPr id="6" name="Object 20"/>
          <p:cNvGraphicFramePr>
            <a:graphicFrameLocks noChangeAspect="1"/>
          </p:cNvGraphicFramePr>
          <p:nvPr/>
        </p:nvGraphicFramePr>
        <p:xfrm>
          <a:off x="2214546" y="4714884"/>
          <a:ext cx="1287463" cy="1303337"/>
        </p:xfrm>
        <a:graphic>
          <a:graphicData uri="http://schemas.openxmlformats.org/presentationml/2006/ole">
            <p:oleObj spid="_x0000_s1026" name="Clip" r:id="rId3" imgW="1288080" imgH="1304280" progId="MS_ClipArt_Gallery.2">
              <p:embed/>
            </p:oleObj>
          </a:graphicData>
        </a:graphic>
      </p:graphicFrame>
      <p:graphicFrame>
        <p:nvGraphicFramePr>
          <p:cNvPr id="7" name="Object 40"/>
          <p:cNvGraphicFramePr>
            <a:graphicFrameLocks noChangeAspect="1"/>
          </p:cNvGraphicFramePr>
          <p:nvPr/>
        </p:nvGraphicFramePr>
        <p:xfrm>
          <a:off x="6000760" y="4643446"/>
          <a:ext cx="1147763" cy="1412875"/>
        </p:xfrm>
        <a:graphic>
          <a:graphicData uri="http://schemas.openxmlformats.org/presentationml/2006/ole">
            <p:oleObj spid="_x0000_s1027" name="Clip" r:id="rId4" imgW="1926000" imgH="2370600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Духовное производство </a:t>
            </a:r>
            <a:r>
              <a:rPr lang="ru-RU" sz="2800" dirty="0" smtClean="0">
                <a:solidFill>
                  <a:schemeClr val="tx1"/>
                </a:solidFill>
              </a:rPr>
              <a:t>– </a:t>
            </a:r>
            <a:r>
              <a:rPr lang="ru-RU" sz="2800" dirty="0" smtClean="0">
                <a:solidFill>
                  <a:schemeClr val="tx1"/>
                </a:solidFill>
              </a:rPr>
              <a:t>производство</a:t>
            </a:r>
            <a:r>
              <a:rPr lang="ru-RU" sz="2800" dirty="0" smtClean="0">
                <a:solidFill>
                  <a:schemeClr val="tx1"/>
                </a:solidFill>
              </a:rPr>
              <a:t> новых духовных ценностей, которые несут созданные их авторами идеи и взгляды, образы и чувства, оценки и представления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28596" y="1857364"/>
            <a:ext cx="4038600" cy="4525963"/>
          </a:xfrm>
        </p:spPr>
        <p:txBody>
          <a:bodyPr/>
          <a:lstStyle/>
          <a:p>
            <a:r>
              <a:rPr lang="ru-RU" sz="2800" dirty="0" smtClean="0"/>
              <a:t>Духовное производство</a:t>
            </a:r>
          </a:p>
          <a:p>
            <a:pPr>
              <a:buNone/>
            </a:pPr>
            <a:r>
              <a:rPr lang="ru-RU" sz="2400" dirty="0" smtClean="0"/>
              <a:t>    (вещественный фактор – необходимое условие духовного производства)</a:t>
            </a:r>
            <a:endParaRPr lang="ru-RU" sz="2400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643438" y="1857364"/>
            <a:ext cx="4038600" cy="4525963"/>
          </a:xfrm>
        </p:spPr>
        <p:txBody>
          <a:bodyPr/>
          <a:lstStyle/>
          <a:p>
            <a:r>
              <a:rPr lang="ru-RU" sz="2800" dirty="0" smtClean="0"/>
              <a:t>Материальное производство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sz="2400" dirty="0" smtClean="0"/>
              <a:t>(продукт духовного производства – технологии)</a:t>
            </a:r>
            <a:endParaRPr lang="ru-RU" sz="2400" dirty="0"/>
          </a:p>
        </p:txBody>
      </p:sp>
      <p:graphicFrame>
        <p:nvGraphicFramePr>
          <p:cNvPr id="8" name="Object 39"/>
          <p:cNvGraphicFramePr>
            <a:graphicFrameLocks noChangeAspect="1"/>
          </p:cNvGraphicFramePr>
          <p:nvPr/>
        </p:nvGraphicFramePr>
        <p:xfrm>
          <a:off x="1571604" y="4500570"/>
          <a:ext cx="1657352" cy="1222377"/>
        </p:xfrm>
        <a:graphic>
          <a:graphicData uri="http://schemas.openxmlformats.org/presentationml/2006/ole">
            <p:oleObj spid="_x0000_s3074" name="Clip" r:id="rId3" imgW="545760" imgH="400320" progId="MS_ClipArt_Gallery.2">
              <p:embed/>
            </p:oleObj>
          </a:graphicData>
        </a:graphic>
      </p:graphicFrame>
      <p:graphicFrame>
        <p:nvGraphicFramePr>
          <p:cNvPr id="9" name="Object 35"/>
          <p:cNvGraphicFramePr>
            <a:graphicFrameLocks noChangeAspect="1"/>
          </p:cNvGraphicFramePr>
          <p:nvPr/>
        </p:nvGraphicFramePr>
        <p:xfrm>
          <a:off x="5857884" y="4071942"/>
          <a:ext cx="1571625" cy="1958975"/>
        </p:xfrm>
        <a:graphic>
          <a:graphicData uri="http://schemas.openxmlformats.org/presentationml/2006/ole">
            <p:oleObj spid="_x0000_s3075" name="Clip" r:id="rId4" imgW="716760" imgH="892440" progId="MS_ClipArt_Gallery.2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Субъекты духовного производства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921273"/>
          </a:xfrm>
        </p:spPr>
        <p:txBody>
          <a:bodyPr/>
          <a:lstStyle/>
          <a:p>
            <a:r>
              <a:rPr lang="ru-RU" sz="2800" dirty="0" smtClean="0"/>
              <a:t>Профессионалы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    творческая деятельность людей, владеющих навыками и мастерством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Произведения искусства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921273"/>
          </a:xfrm>
        </p:spPr>
        <p:txBody>
          <a:bodyPr/>
          <a:lstStyle/>
          <a:p>
            <a:r>
              <a:rPr lang="ru-RU" sz="2800" dirty="0" smtClean="0"/>
              <a:t>Народ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    деятельность народа по созданию и воспроизведению духовных ценностей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Обычаи, эпос, обряды</a:t>
            </a:r>
            <a:endParaRPr lang="ru-RU" sz="2400" dirty="0"/>
          </a:p>
        </p:txBody>
      </p:sp>
      <p:graphicFrame>
        <p:nvGraphicFramePr>
          <p:cNvPr id="5" name="Object 17"/>
          <p:cNvGraphicFramePr>
            <a:graphicFrameLocks noChangeAspect="1"/>
          </p:cNvGraphicFramePr>
          <p:nvPr/>
        </p:nvGraphicFramePr>
        <p:xfrm>
          <a:off x="1428728" y="2428868"/>
          <a:ext cx="1828800" cy="1622425"/>
        </p:xfrm>
        <a:graphic>
          <a:graphicData uri="http://schemas.openxmlformats.org/presentationml/2006/ole">
            <p:oleObj spid="_x0000_s4098" name="Clip" r:id="rId3" imgW="3285720" imgH="2914200" progId="MS_ClipArt_Gallery.2">
              <p:embed/>
            </p:oleObj>
          </a:graphicData>
        </a:graphic>
      </p:graphicFrame>
      <p:graphicFrame>
        <p:nvGraphicFramePr>
          <p:cNvPr id="6" name="Object 20"/>
          <p:cNvGraphicFramePr>
            <a:graphicFrameLocks noChangeAspect="1"/>
          </p:cNvGraphicFramePr>
          <p:nvPr/>
        </p:nvGraphicFramePr>
        <p:xfrm>
          <a:off x="6000760" y="2428868"/>
          <a:ext cx="1143008" cy="1684338"/>
        </p:xfrm>
        <a:graphic>
          <a:graphicData uri="http://schemas.openxmlformats.org/presentationml/2006/ole">
            <p:oleObj spid="_x0000_s4099" name="Clip" r:id="rId4" imgW="990000" imgH="1684080" progId="MS_ClipArt_Gallery.2">
              <p:embed/>
            </p:oleObj>
          </a:graphicData>
        </a:graphic>
      </p:graphicFrame>
      <p:sp>
        <p:nvSpPr>
          <p:cNvPr id="8" name="Стрелка вниз 7"/>
          <p:cNvSpPr/>
          <p:nvPr/>
        </p:nvSpPr>
        <p:spPr>
          <a:xfrm>
            <a:off x="2285984" y="5715016"/>
            <a:ext cx="127442" cy="42862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572264" y="5715016"/>
            <a:ext cx="127442" cy="42862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Особенность духовного производства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</a:t>
            </a:r>
          </a:p>
          <a:p>
            <a:pPr>
              <a:buNone/>
            </a:pPr>
            <a:r>
              <a:rPr lang="ru-RU" sz="2400" dirty="0" smtClean="0"/>
              <a:t>   удовлетворение                               самовыражение    </a:t>
            </a:r>
          </a:p>
          <a:p>
            <a:pPr>
              <a:buNone/>
            </a:pPr>
            <a:r>
              <a:rPr lang="ru-RU" sz="2400" dirty="0" smtClean="0"/>
              <a:t>    потребностей общества                  говорящего       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                            </a:t>
            </a:r>
          </a:p>
          <a:p>
            <a:pPr>
              <a:buNone/>
            </a:pPr>
            <a:r>
              <a:rPr lang="ru-RU" sz="2400" dirty="0" smtClean="0"/>
              <a:t>                                                результат                       процесс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000" dirty="0" smtClean="0">
                <a:solidFill>
                  <a:srgbClr val="FFC000"/>
                </a:solidFill>
              </a:rPr>
              <a:t>Между процессом </a:t>
            </a:r>
          </a:p>
          <a:p>
            <a:pPr>
              <a:buNone/>
            </a:pPr>
            <a:r>
              <a:rPr lang="ru-RU" sz="2000" dirty="0" smtClean="0">
                <a:solidFill>
                  <a:srgbClr val="FFC000"/>
                </a:solidFill>
              </a:rPr>
              <a:t>и</a:t>
            </a:r>
            <a:r>
              <a:rPr lang="ru-RU" sz="2000" dirty="0" smtClean="0">
                <a:solidFill>
                  <a:srgbClr val="FFC000"/>
                </a:solidFill>
              </a:rPr>
              <a:t> результатом может</a:t>
            </a:r>
          </a:p>
          <a:p>
            <a:pPr>
              <a:buNone/>
            </a:pPr>
            <a:r>
              <a:rPr lang="ru-RU" sz="2000" dirty="0" smtClean="0">
                <a:solidFill>
                  <a:srgbClr val="FFC000"/>
                </a:solidFill>
              </a:rPr>
              <a:t>п</a:t>
            </a:r>
            <a:r>
              <a:rPr lang="ru-RU" sz="2000" dirty="0" smtClean="0">
                <a:solidFill>
                  <a:srgbClr val="FFC000"/>
                </a:solidFill>
              </a:rPr>
              <a:t>ройти длительное время!</a:t>
            </a:r>
            <a:endParaRPr lang="ru-RU" sz="2000" dirty="0">
              <a:solidFill>
                <a:srgbClr val="FFC000"/>
              </a:solidFill>
            </a:endParaRPr>
          </a:p>
        </p:txBody>
      </p:sp>
      <p:graphicFrame>
        <p:nvGraphicFramePr>
          <p:cNvPr id="10" name="Object 23"/>
          <p:cNvGraphicFramePr>
            <a:graphicFrameLocks noChangeAspect="1"/>
          </p:cNvGraphicFramePr>
          <p:nvPr/>
        </p:nvGraphicFramePr>
        <p:xfrm>
          <a:off x="1571604" y="3714752"/>
          <a:ext cx="1246188" cy="954088"/>
        </p:xfrm>
        <a:graphic>
          <a:graphicData uri="http://schemas.openxmlformats.org/presentationml/2006/ole">
            <p:oleObj spid="_x0000_s5122" name="Clip" r:id="rId3" imgW="5235120" imgH="3926880" progId="MS_ClipArt_Gallery.2">
              <p:embed/>
            </p:oleObj>
          </a:graphicData>
        </a:graphic>
      </p:graphicFrame>
      <p:graphicFrame>
        <p:nvGraphicFramePr>
          <p:cNvPr id="11" name="Object 31"/>
          <p:cNvGraphicFramePr>
            <a:graphicFrameLocks noChangeAspect="1"/>
          </p:cNvGraphicFramePr>
          <p:nvPr/>
        </p:nvGraphicFramePr>
        <p:xfrm>
          <a:off x="3857620" y="4500570"/>
          <a:ext cx="1984370" cy="1579560"/>
        </p:xfrm>
        <a:graphic>
          <a:graphicData uri="http://schemas.openxmlformats.org/presentationml/2006/ole">
            <p:oleObj spid="_x0000_s5123" name="Clip" r:id="rId4" imgW="2698200" imgH="1937160" progId="MS_ClipArt_Gallery.2">
              <p:embed/>
            </p:oleObj>
          </a:graphicData>
        </a:graphic>
      </p:graphicFrame>
      <p:graphicFrame>
        <p:nvGraphicFramePr>
          <p:cNvPr id="12" name="Object 30"/>
          <p:cNvGraphicFramePr>
            <a:graphicFrameLocks noChangeAspect="1"/>
          </p:cNvGraphicFramePr>
          <p:nvPr/>
        </p:nvGraphicFramePr>
        <p:xfrm>
          <a:off x="6572264" y="4500570"/>
          <a:ext cx="1900234" cy="1568452"/>
        </p:xfrm>
        <a:graphic>
          <a:graphicData uri="http://schemas.openxmlformats.org/presentationml/2006/ole">
            <p:oleObj spid="_x0000_s5124" name="Clip" r:id="rId5" imgW="3589560" imgH="2085480" progId="MS_ClipArt_Gallery.2">
              <p:embed/>
            </p:oleObj>
          </a:graphicData>
        </a:graphic>
      </p:graphicFrame>
      <p:cxnSp>
        <p:nvCxnSpPr>
          <p:cNvPr id="16" name="Прямая со стрелкой 15"/>
          <p:cNvCxnSpPr/>
          <p:nvPr/>
        </p:nvCxnSpPr>
        <p:spPr>
          <a:xfrm rot="5400000">
            <a:off x="2428860" y="1643050"/>
            <a:ext cx="714380" cy="5715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H="1">
            <a:off x="6107917" y="1750207"/>
            <a:ext cx="714380" cy="3571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4929190" y="3286124"/>
            <a:ext cx="857256" cy="714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7000892" y="3214686"/>
            <a:ext cx="9144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Сохранение духовных ценностей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</a:t>
            </a:r>
            <a:r>
              <a:rPr lang="ru-RU" dirty="0" smtClean="0"/>
              <a:t>узеи</a:t>
            </a:r>
          </a:p>
          <a:p>
            <a:r>
              <a:rPr lang="ru-RU" dirty="0" smtClean="0"/>
              <a:t>библиотеки</a:t>
            </a:r>
          </a:p>
          <a:p>
            <a:r>
              <a:rPr lang="ru-RU" dirty="0" smtClean="0"/>
              <a:t>а</a:t>
            </a:r>
            <a:r>
              <a:rPr lang="ru-RU" dirty="0" smtClean="0"/>
              <a:t>рхивы</a:t>
            </a:r>
          </a:p>
          <a:p>
            <a:r>
              <a:rPr lang="ru-RU" dirty="0" smtClean="0"/>
              <a:t>о</a:t>
            </a:r>
            <a:r>
              <a:rPr lang="ru-RU" dirty="0" smtClean="0"/>
              <a:t>бразование</a:t>
            </a:r>
          </a:p>
          <a:p>
            <a:r>
              <a:rPr lang="ru-RU" dirty="0" smtClean="0"/>
              <a:t>СМИ</a:t>
            </a:r>
          </a:p>
          <a:p>
            <a:r>
              <a:rPr lang="ru-RU" dirty="0" smtClean="0"/>
              <a:t>интернет</a:t>
            </a:r>
            <a:endParaRPr lang="ru-RU" dirty="0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3357554" y="1785926"/>
          <a:ext cx="1036638" cy="1416050"/>
        </p:xfrm>
        <a:graphic>
          <a:graphicData uri="http://schemas.openxmlformats.org/presentationml/2006/ole">
            <p:oleObj spid="_x0000_s6146" name="Clip" r:id="rId3" imgW="1036800" imgH="1415880" progId="MS_ClipArt_Gallery.2">
              <p:embed/>
            </p:oleObj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4357686" y="2500306"/>
          <a:ext cx="1416050" cy="1520825"/>
        </p:xfrm>
        <a:graphic>
          <a:graphicData uri="http://schemas.openxmlformats.org/presentationml/2006/ole">
            <p:oleObj spid="_x0000_s6147" name="Clip" r:id="rId4" imgW="707040" imgH="759960" progId="MS_ClipArt_Gallery.2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5643570" y="3429000"/>
          <a:ext cx="1341438" cy="1371600"/>
        </p:xfrm>
        <a:graphic>
          <a:graphicData uri="http://schemas.openxmlformats.org/presentationml/2006/ole">
            <p:oleObj spid="_x0000_s6148" name="Clip" r:id="rId5" imgW="630000" imgH="643680" progId="MS_ClipArt_Gallery.2">
              <p:embed/>
            </p:oleObj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6786578" y="4143380"/>
          <a:ext cx="1450975" cy="1258888"/>
        </p:xfrm>
        <a:graphic>
          <a:graphicData uri="http://schemas.openxmlformats.org/presentationml/2006/ole">
            <p:oleObj spid="_x0000_s6149" name="Clip" r:id="rId6" imgW="1450800" imgH="1258920" progId="MS_ClipArt_Gallery.2">
              <p:embed/>
            </p:oleObj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7500958" y="5214950"/>
          <a:ext cx="1447800" cy="1431925"/>
        </p:xfrm>
        <a:graphic>
          <a:graphicData uri="http://schemas.openxmlformats.org/presentationml/2006/ole">
            <p:oleObj spid="_x0000_s6150" name="Clip" r:id="rId7" imgW="3404880" imgH="3368520" progId="MS_ClipArt_Gallery.2">
              <p:embed/>
            </p:oleObj>
          </a:graphicData>
        </a:graphic>
      </p:graphicFrame>
      <p:graphicFrame>
        <p:nvGraphicFramePr>
          <p:cNvPr id="9" name="Object 1"/>
          <p:cNvGraphicFramePr>
            <a:graphicFrameLocks noChangeAspect="1"/>
          </p:cNvGraphicFramePr>
          <p:nvPr/>
        </p:nvGraphicFramePr>
        <p:xfrm>
          <a:off x="6643702" y="1928802"/>
          <a:ext cx="944563" cy="1179513"/>
        </p:xfrm>
        <a:graphic>
          <a:graphicData uri="http://schemas.openxmlformats.org/presentationml/2006/ole">
            <p:oleObj spid="_x0000_s6151" name="Clip" r:id="rId8" imgW="944280" imgH="1180440" progId="MS_ClipArt_Gallery.2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39</TotalTime>
  <Words>149</Words>
  <PresentationFormat>Экран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Яркая</vt:lpstr>
      <vt:lpstr>Microsoft Clip Gallery</vt:lpstr>
      <vt:lpstr>Духовно - теоретическая и духовно-практическая деятельность</vt:lpstr>
      <vt:lpstr>Духовная деятельность</vt:lpstr>
      <vt:lpstr>Духовное производство – производство новых духовных ценностей, которые несут созданные их авторами идеи и взгляды, образы и чувства, оценки и представления</vt:lpstr>
      <vt:lpstr>Субъекты духовного производства</vt:lpstr>
      <vt:lpstr>Особенность духовного производства</vt:lpstr>
      <vt:lpstr>Сохранение духовных ценностей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Духовно - теоретическая и духовно-практическая деятельность</dc:title>
  <cp:lastModifiedBy>Admin</cp:lastModifiedBy>
  <cp:revision>5</cp:revision>
  <dcterms:modified xsi:type="dcterms:W3CDTF">2009-04-03T18:24:21Z</dcterms:modified>
</cp:coreProperties>
</file>