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2.wmf"/><Relationship Id="rId1" Type="http://schemas.openxmlformats.org/officeDocument/2006/relationships/image" Target="../media/image3.wmf"/><Relationship Id="rId4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2571744"/>
            <a:ext cx="8229600" cy="139903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Нравственная оценка деятельности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Нравственная оценка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500034" y="1857364"/>
            <a:ext cx="8229600" cy="45720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 </a:t>
            </a:r>
            <a:r>
              <a:rPr lang="ru-RU" sz="2800" dirty="0" smtClean="0"/>
              <a:t>добро</a:t>
            </a:r>
            <a:r>
              <a:rPr lang="ru-RU" dirty="0" smtClean="0"/>
              <a:t>                                              </a:t>
            </a:r>
            <a:r>
              <a:rPr lang="ru-RU" sz="2800" dirty="0" smtClean="0"/>
              <a:t> зло</a:t>
            </a:r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   (нравственное)                                       (безнравственное)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800" b="1" dirty="0" smtClean="0"/>
              <a:t>Моральная философия </a:t>
            </a:r>
            <a:r>
              <a:rPr lang="ru-RU" sz="2400" dirty="0" smtClean="0"/>
              <a:t>– наука о том, что такое добро и зло в поступках и человеческом обществе</a:t>
            </a:r>
            <a:endParaRPr lang="ru-RU" sz="2400" dirty="0"/>
          </a:p>
        </p:txBody>
      </p:sp>
      <p:graphicFrame>
        <p:nvGraphicFramePr>
          <p:cNvPr id="5" name="Object 15"/>
          <p:cNvGraphicFramePr>
            <a:graphicFrameLocks noChangeAspect="1"/>
          </p:cNvGraphicFramePr>
          <p:nvPr/>
        </p:nvGraphicFramePr>
        <p:xfrm>
          <a:off x="6429388" y="2857496"/>
          <a:ext cx="2281239" cy="1785950"/>
        </p:xfrm>
        <a:graphic>
          <a:graphicData uri="http://schemas.openxmlformats.org/presentationml/2006/ole">
            <p:oleObj spid="_x0000_s1026" name="Clip" r:id="rId3" imgW="4743000" imgH="3612600" progId="MS_ClipArt_Gallery.2">
              <p:embed/>
            </p:oleObj>
          </a:graphicData>
        </a:graphic>
      </p:graphicFrame>
      <p:graphicFrame>
        <p:nvGraphicFramePr>
          <p:cNvPr id="6" name="Object 11"/>
          <p:cNvGraphicFramePr>
            <a:graphicFrameLocks noChangeAspect="1"/>
          </p:cNvGraphicFramePr>
          <p:nvPr/>
        </p:nvGraphicFramePr>
        <p:xfrm>
          <a:off x="1428728" y="2786058"/>
          <a:ext cx="1239838" cy="1851025"/>
        </p:xfrm>
        <a:graphic>
          <a:graphicData uri="http://schemas.openxmlformats.org/presentationml/2006/ole">
            <p:oleObj spid="_x0000_s1027" name="Clip" r:id="rId4" imgW="1240920" imgH="1850760" progId="MS_ClipArt_Gallery.2">
              <p:embed/>
            </p:oleObj>
          </a:graphicData>
        </a:graphic>
      </p:graphicFrame>
      <p:cxnSp>
        <p:nvCxnSpPr>
          <p:cNvPr id="8" name="Прямая со стрелкой 7"/>
          <p:cNvCxnSpPr/>
          <p:nvPr/>
        </p:nvCxnSpPr>
        <p:spPr>
          <a:xfrm rot="5400000">
            <a:off x="2428860" y="1142984"/>
            <a:ext cx="857256" cy="8572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16200000" flipH="1">
            <a:off x="6143636" y="1214422"/>
            <a:ext cx="857256" cy="7143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Составляющие моральной оценки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800" dirty="0" smtClean="0"/>
              <a:t>     индивидуальное                 общечеловеческое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    социально-групповое           национальное</a:t>
            </a:r>
            <a:endParaRPr lang="ru-RU" sz="2800" dirty="0" smtClean="0"/>
          </a:p>
        </p:txBody>
      </p:sp>
      <p:graphicFrame>
        <p:nvGraphicFramePr>
          <p:cNvPr id="4" name="Object 13"/>
          <p:cNvGraphicFramePr>
            <a:graphicFrameLocks noChangeAspect="1"/>
          </p:cNvGraphicFramePr>
          <p:nvPr/>
        </p:nvGraphicFramePr>
        <p:xfrm>
          <a:off x="2071670" y="1928802"/>
          <a:ext cx="741363" cy="1439863"/>
        </p:xfrm>
        <a:graphic>
          <a:graphicData uri="http://schemas.openxmlformats.org/presentationml/2006/ole">
            <p:oleObj spid="_x0000_s2050" name="Clip" r:id="rId3" imgW="507240" imgH="982440" progId="MS_ClipArt_Gallery.2">
              <p:embed/>
            </p:oleObj>
          </a:graphicData>
        </a:graphic>
      </p:graphicFrame>
      <p:graphicFrame>
        <p:nvGraphicFramePr>
          <p:cNvPr id="5" name="Object 14"/>
          <p:cNvGraphicFramePr>
            <a:graphicFrameLocks noChangeAspect="1"/>
          </p:cNvGraphicFramePr>
          <p:nvPr/>
        </p:nvGraphicFramePr>
        <p:xfrm>
          <a:off x="5857884" y="2285992"/>
          <a:ext cx="2039938" cy="987425"/>
        </p:xfrm>
        <a:graphic>
          <a:graphicData uri="http://schemas.openxmlformats.org/presentationml/2006/ole">
            <p:oleObj spid="_x0000_s2051" name="Clip" r:id="rId4" imgW="2039760" imgH="988200" progId="MS_ClipArt_Gallery.2">
              <p:embed/>
            </p:oleObj>
          </a:graphicData>
        </a:graphic>
      </p:graphicFrame>
      <p:graphicFrame>
        <p:nvGraphicFramePr>
          <p:cNvPr id="6" name="Object 11"/>
          <p:cNvGraphicFramePr>
            <a:graphicFrameLocks noChangeAspect="1"/>
          </p:cNvGraphicFramePr>
          <p:nvPr/>
        </p:nvGraphicFramePr>
        <p:xfrm>
          <a:off x="1785918" y="4500570"/>
          <a:ext cx="1598613" cy="1223963"/>
        </p:xfrm>
        <a:graphic>
          <a:graphicData uri="http://schemas.openxmlformats.org/presentationml/2006/ole">
            <p:oleObj spid="_x0000_s2052" name="Clip" r:id="rId5" imgW="1599120" imgH="1224000" progId="MS_ClipArt_Gallery.2">
              <p:embed/>
            </p:oleObj>
          </a:graphicData>
        </a:graphic>
      </p:graphicFrame>
      <p:graphicFrame>
        <p:nvGraphicFramePr>
          <p:cNvPr id="7" name="Object 12"/>
          <p:cNvGraphicFramePr>
            <a:graphicFrameLocks noChangeAspect="1"/>
          </p:cNvGraphicFramePr>
          <p:nvPr/>
        </p:nvGraphicFramePr>
        <p:xfrm>
          <a:off x="6215074" y="4214818"/>
          <a:ext cx="781050" cy="1592263"/>
        </p:xfrm>
        <a:graphic>
          <a:graphicData uri="http://schemas.openxmlformats.org/presentationml/2006/ole">
            <p:oleObj spid="_x0000_s2053" name="Clip" r:id="rId6" imgW="520200" imgH="1059480" progId="MS_ClipArt_Gallery.2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Составляющие моральной оценки</a:t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b="1" dirty="0" smtClean="0">
                <a:solidFill>
                  <a:schemeClr val="tx1"/>
                </a:solidFill>
              </a:rPr>
              <a:t>Общечеловеческое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71736" y="2000240"/>
            <a:ext cx="4929254" cy="45720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(важно для всех!)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экономика</a:t>
            </a:r>
          </a:p>
          <a:p>
            <a:r>
              <a:rPr lang="ru-RU" dirty="0" smtClean="0"/>
              <a:t>э</a:t>
            </a:r>
            <a:r>
              <a:rPr lang="ru-RU" dirty="0" smtClean="0"/>
              <a:t>ко</a:t>
            </a:r>
            <a:r>
              <a:rPr lang="ru-RU" sz="2800" dirty="0" smtClean="0"/>
              <a:t>логия</a:t>
            </a:r>
          </a:p>
          <a:p>
            <a:r>
              <a:rPr lang="ru-RU" sz="2800" dirty="0" smtClean="0"/>
              <a:t>демография</a:t>
            </a:r>
            <a:endParaRPr lang="ru-RU" dirty="0" smtClean="0"/>
          </a:p>
        </p:txBody>
      </p:sp>
      <p:graphicFrame>
        <p:nvGraphicFramePr>
          <p:cNvPr id="4" name="Object 15"/>
          <p:cNvGraphicFramePr>
            <a:graphicFrameLocks noChangeAspect="1"/>
          </p:cNvGraphicFramePr>
          <p:nvPr/>
        </p:nvGraphicFramePr>
        <p:xfrm>
          <a:off x="3286116" y="5072074"/>
          <a:ext cx="2027238" cy="1169988"/>
        </p:xfrm>
        <a:graphic>
          <a:graphicData uri="http://schemas.openxmlformats.org/presentationml/2006/ole">
            <p:oleObj spid="_x0000_s3074" name="Clip" r:id="rId3" imgW="2026800" imgH="1171080" progId="MS_ClipArt_Gallery.2">
              <p:embed/>
            </p:oleObj>
          </a:graphicData>
        </a:graphic>
      </p:graphicFrame>
      <p:graphicFrame>
        <p:nvGraphicFramePr>
          <p:cNvPr id="5" name="Object 14"/>
          <p:cNvGraphicFramePr>
            <a:graphicFrameLocks noChangeAspect="1"/>
          </p:cNvGraphicFramePr>
          <p:nvPr/>
        </p:nvGraphicFramePr>
        <p:xfrm>
          <a:off x="3286116" y="5143512"/>
          <a:ext cx="2039938" cy="987425"/>
        </p:xfrm>
        <a:graphic>
          <a:graphicData uri="http://schemas.openxmlformats.org/presentationml/2006/ole">
            <p:oleObj spid="_x0000_s3075" name="Clip" r:id="rId4" imgW="2039760" imgH="988200" progId="MS_ClipArt_Gallery.2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Составляющие моральной оценки</a:t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b="1" dirty="0" smtClean="0">
                <a:solidFill>
                  <a:schemeClr val="tx1"/>
                </a:solidFill>
              </a:rPr>
              <a:t>Национальное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расизм            ЮАР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фашизм          Германия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шовинизм     Еврейский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                                                     вопрос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graphicFrame>
        <p:nvGraphicFramePr>
          <p:cNvPr id="4" name="Object 16"/>
          <p:cNvGraphicFramePr>
            <a:graphicFrameLocks noChangeAspect="1"/>
          </p:cNvGraphicFramePr>
          <p:nvPr/>
        </p:nvGraphicFramePr>
        <p:xfrm>
          <a:off x="1428728" y="3143248"/>
          <a:ext cx="781050" cy="1592263"/>
        </p:xfrm>
        <a:graphic>
          <a:graphicData uri="http://schemas.openxmlformats.org/presentationml/2006/ole">
            <p:oleObj spid="_x0000_s4098" name="Clip" r:id="rId3" imgW="520200" imgH="1059480" progId="MS_ClipArt_Gallery.2">
              <p:embed/>
            </p:oleObj>
          </a:graphicData>
        </a:graphic>
      </p:graphicFrame>
      <p:cxnSp>
        <p:nvCxnSpPr>
          <p:cNvPr id="8" name="Прямая со стрелкой 7"/>
          <p:cNvCxnSpPr/>
          <p:nvPr/>
        </p:nvCxnSpPr>
        <p:spPr>
          <a:xfrm flipV="1">
            <a:off x="2285984" y="2786058"/>
            <a:ext cx="1143008" cy="10001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2285984" y="3929066"/>
            <a:ext cx="1214446" cy="9286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2285984" y="3857628"/>
            <a:ext cx="107157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4786314" y="2714620"/>
            <a:ext cx="100013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5000628" y="3857628"/>
            <a:ext cx="85725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5500694" y="4929198"/>
            <a:ext cx="42862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Составляющие моральной оценки</a:t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b="1" dirty="0" smtClean="0">
                <a:solidFill>
                  <a:schemeClr val="tx1"/>
                </a:solidFill>
              </a:rPr>
              <a:t>Социально-групповое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            чувство причастности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общий интерес         </a:t>
            </a:r>
          </a:p>
          <a:p>
            <a:pPr>
              <a:buNone/>
            </a:pPr>
            <a:r>
              <a:rPr lang="ru-RU" dirty="0" smtClean="0"/>
              <a:t>                                                              форма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общие атрибуты          мораль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                                                      действия</a:t>
            </a:r>
            <a:endParaRPr lang="ru-RU" dirty="0"/>
          </a:p>
        </p:txBody>
      </p:sp>
      <p:graphicFrame>
        <p:nvGraphicFramePr>
          <p:cNvPr id="4" name="Object 11"/>
          <p:cNvGraphicFramePr>
            <a:graphicFrameLocks noChangeAspect="1"/>
          </p:cNvGraphicFramePr>
          <p:nvPr/>
        </p:nvGraphicFramePr>
        <p:xfrm>
          <a:off x="214282" y="3357562"/>
          <a:ext cx="1598613" cy="1223963"/>
        </p:xfrm>
        <a:graphic>
          <a:graphicData uri="http://schemas.openxmlformats.org/presentationml/2006/ole">
            <p:oleObj spid="_x0000_s5122" name="Clip" r:id="rId3" imgW="1599120" imgH="1224000" progId="MS_ClipArt_Gallery.2">
              <p:embed/>
            </p:oleObj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 rot="5400000" flipH="1" flipV="1">
            <a:off x="1714480" y="3071810"/>
            <a:ext cx="928694" cy="5000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16200000" flipH="1">
            <a:off x="1714480" y="4214818"/>
            <a:ext cx="928694" cy="5000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1928794" y="3857628"/>
            <a:ext cx="50006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5429256" y="4429132"/>
            <a:ext cx="785818" cy="5000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5429256" y="4929198"/>
            <a:ext cx="857256" cy="5715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5429256" y="4929198"/>
            <a:ext cx="85725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Становление нравственных начал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857364"/>
            <a:ext cx="7872442" cy="4572000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400" dirty="0" smtClean="0"/>
              <a:t>ч</a:t>
            </a:r>
            <a:r>
              <a:rPr lang="ru-RU" sz="2400" dirty="0" smtClean="0"/>
              <a:t>еловек добр                                просветители</a:t>
            </a:r>
          </a:p>
          <a:p>
            <a:pPr>
              <a:buNone/>
            </a:pPr>
            <a:r>
              <a:rPr lang="ru-RU" sz="2400" dirty="0" smtClean="0"/>
              <a:t>п</a:t>
            </a:r>
            <a:r>
              <a:rPr lang="ru-RU" sz="2400" dirty="0" smtClean="0"/>
              <a:t>о своей природе                      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ч</a:t>
            </a:r>
            <a:r>
              <a:rPr lang="ru-RU" sz="2400" dirty="0" smtClean="0"/>
              <a:t>еловек-носитель зла              восточная философия</a:t>
            </a:r>
          </a:p>
        </p:txBody>
      </p:sp>
      <p:graphicFrame>
        <p:nvGraphicFramePr>
          <p:cNvPr id="4" name="Object 11"/>
          <p:cNvGraphicFramePr>
            <a:graphicFrameLocks noChangeAspect="1"/>
          </p:cNvGraphicFramePr>
          <p:nvPr/>
        </p:nvGraphicFramePr>
        <p:xfrm>
          <a:off x="1000100" y="1785926"/>
          <a:ext cx="1239838" cy="1851025"/>
        </p:xfrm>
        <a:graphic>
          <a:graphicData uri="http://schemas.openxmlformats.org/presentationml/2006/ole">
            <p:oleObj spid="_x0000_s6146" name="Clip" r:id="rId3" imgW="1240920" imgH="1850760" progId="MS_ClipArt_Gallery.2">
              <p:embed/>
            </p:oleObj>
          </a:graphicData>
        </a:graphic>
      </p:graphicFrame>
      <p:graphicFrame>
        <p:nvGraphicFramePr>
          <p:cNvPr id="5" name="Object 15"/>
          <p:cNvGraphicFramePr>
            <a:graphicFrameLocks noChangeAspect="1"/>
          </p:cNvGraphicFramePr>
          <p:nvPr/>
        </p:nvGraphicFramePr>
        <p:xfrm>
          <a:off x="1142976" y="4286256"/>
          <a:ext cx="2066925" cy="1574800"/>
        </p:xfrm>
        <a:graphic>
          <a:graphicData uri="http://schemas.openxmlformats.org/presentationml/2006/ole">
            <p:oleObj spid="_x0000_s6147" name="Clip" r:id="rId4" imgW="4743000" imgH="3612600" progId="MS_ClipArt_Gallery.2">
              <p:embed/>
            </p:oleObj>
          </a:graphicData>
        </a:graphic>
      </p:graphicFrame>
      <p:graphicFrame>
        <p:nvGraphicFramePr>
          <p:cNvPr id="6" name="Object 9"/>
          <p:cNvGraphicFramePr>
            <a:graphicFrameLocks noChangeAspect="1"/>
          </p:cNvGraphicFramePr>
          <p:nvPr/>
        </p:nvGraphicFramePr>
        <p:xfrm>
          <a:off x="5214942" y="2214554"/>
          <a:ext cx="1052512" cy="1285875"/>
        </p:xfrm>
        <a:graphic>
          <a:graphicData uri="http://schemas.openxmlformats.org/presentationml/2006/ole">
            <p:oleObj spid="_x0000_s6148" name="Clip" r:id="rId5" imgW="1052280" imgH="1286280" progId="MS_ClipArt_Gallery.2">
              <p:embed/>
            </p:oleObj>
          </a:graphicData>
        </a:graphic>
      </p:graphicFrame>
      <p:graphicFrame>
        <p:nvGraphicFramePr>
          <p:cNvPr id="7" name="Object 16"/>
          <p:cNvGraphicFramePr>
            <a:graphicFrameLocks noChangeAspect="1"/>
          </p:cNvGraphicFramePr>
          <p:nvPr/>
        </p:nvGraphicFramePr>
        <p:xfrm>
          <a:off x="5357818" y="4000504"/>
          <a:ext cx="971550" cy="1798638"/>
        </p:xfrm>
        <a:graphic>
          <a:graphicData uri="http://schemas.openxmlformats.org/presentationml/2006/ole">
            <p:oleObj spid="_x0000_s6149" name="Clip" r:id="rId6" imgW="520200" imgH="960840" progId="MS_ClipArt_Gallery.2">
              <p:embed/>
            </p:oleObj>
          </a:graphicData>
        </a:graphic>
      </p:graphicFrame>
      <p:cxnSp>
        <p:nvCxnSpPr>
          <p:cNvPr id="9" name="Прямая со стрелкой 8"/>
          <p:cNvCxnSpPr/>
          <p:nvPr/>
        </p:nvCxnSpPr>
        <p:spPr>
          <a:xfrm>
            <a:off x="3643306" y="3714752"/>
            <a:ext cx="121444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286248" y="5929330"/>
            <a:ext cx="85725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00100" y="1571612"/>
            <a:ext cx="7715304" cy="3786214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</a:rPr>
              <a:t>Моральные качества не заложены с рождения, они формируются в результате воспитания и самовоспитания</a:t>
            </a:r>
            <a:endParaRPr lang="ru-RU" sz="3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88</TotalTime>
  <Words>111</Words>
  <PresentationFormat>Экран (4:3)</PresentationFormat>
  <Paragraphs>53</Paragraphs>
  <Slides>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Яркая</vt:lpstr>
      <vt:lpstr>Microsoft Clip Gallery</vt:lpstr>
      <vt:lpstr>Нравственная оценка деятельности</vt:lpstr>
      <vt:lpstr>Нравственная оценка</vt:lpstr>
      <vt:lpstr>Составляющие моральной оценки</vt:lpstr>
      <vt:lpstr>Составляющие моральной оценки Общечеловеческое</vt:lpstr>
      <vt:lpstr>Составляющие моральной оценки Национальное</vt:lpstr>
      <vt:lpstr>Составляющие моральной оценки Социально-групповое</vt:lpstr>
      <vt:lpstr>Становление нравственных начал</vt:lpstr>
      <vt:lpstr>Моральные качества не заложены с рождения, они формируются в результате воспитания и самовоспитания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Нравственная оценка деятельности</dc:title>
  <cp:lastModifiedBy>Admin</cp:lastModifiedBy>
  <cp:revision>10</cp:revision>
  <dcterms:modified xsi:type="dcterms:W3CDTF">2009-04-05T10:55:07Z</dcterms:modified>
</cp:coreProperties>
</file>